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9"/>
  </p:notesMasterIdLst>
  <p:handoutMasterIdLst>
    <p:handoutMasterId r:id="rId20"/>
  </p:handoutMasterIdLst>
  <p:sldIdLst>
    <p:sldId id="258" r:id="rId5"/>
    <p:sldId id="264" r:id="rId6"/>
    <p:sldId id="274" r:id="rId7"/>
    <p:sldId id="275" r:id="rId8"/>
    <p:sldId id="276" r:id="rId9"/>
    <p:sldId id="277" r:id="rId10"/>
    <p:sldId id="280" r:id="rId11"/>
    <p:sldId id="279" r:id="rId12"/>
    <p:sldId id="281" r:id="rId13"/>
    <p:sldId id="278" r:id="rId14"/>
    <p:sldId id="282" r:id="rId15"/>
    <p:sldId id="283" r:id="rId16"/>
    <p:sldId id="284" r:id="rId17"/>
    <p:sldId id="267"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Twinkl"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2"/>
    <a:srgbClr val="F08215"/>
    <a:srgbClr val="BC0105"/>
    <a:srgbClr val="A4A3A4"/>
    <a:srgbClr val="01407D"/>
    <a:srgbClr val="F8BD95"/>
    <a:srgbClr val="18A0DB"/>
    <a:srgbClr val="DE1E5A"/>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2" d="100"/>
          <a:sy n="72" d="100"/>
        </p:scale>
        <p:origin x="1308"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4154810" y="1801198"/>
            <a:ext cx="3728182" cy="1533309"/>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first lifeboat lowered into the water. It leaves not even half full. The first of eight distress rockets are fired.</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767F1610-AFB7-4431-9DAE-1DAAB9E1973B}"/>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B47CFD8-41B2-4511-AE6B-3B9E80BD99E7}"/>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12:45am</a:t>
            </a:r>
          </a:p>
        </p:txBody>
      </p:sp>
      <p:pic>
        <p:nvPicPr>
          <p:cNvPr id="6" name="Picture 5">
            <a:extLst>
              <a:ext uri="{FF2B5EF4-FFF2-40B4-BE49-F238E27FC236}">
                <a16:creationId xmlns:a16="http://schemas.microsoft.com/office/drawing/2014/main" id="{B1F0972E-9E8B-48AD-A72C-F2396EE860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8647" y="3749058"/>
            <a:ext cx="2697031" cy="2234064"/>
          </a:xfrm>
          <a:prstGeom prst="rect">
            <a:avLst/>
          </a:prstGeom>
        </p:spPr>
      </p:pic>
      <p:pic>
        <p:nvPicPr>
          <p:cNvPr id="13" name="Picture 12">
            <a:extLst>
              <a:ext uri="{FF2B5EF4-FFF2-40B4-BE49-F238E27FC236}">
                <a16:creationId xmlns:a16="http://schemas.microsoft.com/office/drawing/2014/main" id="{AC526449-46C4-4429-A6D6-EC5EFEAB32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9976" y="1801198"/>
            <a:ext cx="2530989" cy="4006516"/>
          </a:xfrm>
          <a:prstGeom prst="rect">
            <a:avLst/>
          </a:prstGeom>
        </p:spPr>
      </p:pic>
    </p:spTree>
    <p:extLst>
      <p:ext uri="{BB962C8B-B14F-4D97-AF65-F5344CB8AC3E}">
        <p14:creationId xmlns:p14="http://schemas.microsoft.com/office/powerpoint/2010/main" val="205498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216671" y="2427170"/>
            <a:ext cx="3327582" cy="2835853"/>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last lifeboat is lowered in to the water. </a:t>
            </a:r>
          </a:p>
          <a:p>
            <a:pPr algn="ctr"/>
            <a:endParaRPr lang="en-GB" sz="2000" dirty="0">
              <a:solidFill>
                <a:schemeClr val="tx1"/>
              </a:solidFill>
            </a:endParaRPr>
          </a:p>
          <a:p>
            <a:pPr algn="ctr"/>
            <a:r>
              <a:rPr lang="en-GB" sz="2000" dirty="0">
                <a:solidFill>
                  <a:schemeClr val="tx1"/>
                </a:solidFill>
              </a:rPr>
              <a:t>Over 1,500 people remain stranded on the ship. Titanic's deck becomes steeper and the rear of the ship breaks off.</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767F1610-AFB7-4431-9DAE-1DAAB9E1973B}"/>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B47CFD8-41B2-4511-AE6B-3B9E80BD99E7}"/>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2:05am</a:t>
            </a:r>
          </a:p>
        </p:txBody>
      </p:sp>
      <p:pic>
        <p:nvPicPr>
          <p:cNvPr id="9" name="Picture 8">
            <a:extLst>
              <a:ext uri="{FF2B5EF4-FFF2-40B4-BE49-F238E27FC236}">
                <a16:creationId xmlns:a16="http://schemas.microsoft.com/office/drawing/2014/main" id="{8F0D95F2-63EB-4EB9-AF52-3AA6900D78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914" y="1612517"/>
            <a:ext cx="1541164" cy="4321734"/>
          </a:xfrm>
          <a:prstGeom prst="rect">
            <a:avLst/>
          </a:prstGeom>
        </p:spPr>
      </p:pic>
      <p:pic>
        <p:nvPicPr>
          <p:cNvPr id="5" name="Picture 4">
            <a:extLst>
              <a:ext uri="{FF2B5EF4-FFF2-40B4-BE49-F238E27FC236}">
                <a16:creationId xmlns:a16="http://schemas.microsoft.com/office/drawing/2014/main" id="{FA9DE2E0-2DC2-40C2-833F-40F9602B1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068" y="1653593"/>
            <a:ext cx="1642070" cy="4321734"/>
          </a:xfrm>
          <a:prstGeom prst="rect">
            <a:avLst/>
          </a:prstGeom>
        </p:spPr>
      </p:pic>
    </p:spTree>
    <p:extLst>
      <p:ext uri="{BB962C8B-B14F-4D97-AF65-F5344CB8AC3E}">
        <p14:creationId xmlns:p14="http://schemas.microsoft.com/office/powerpoint/2010/main" val="222466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4936472" y="2035430"/>
            <a:ext cx="3248524" cy="3777909"/>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remaining ship levels out for a few moments before slowly filling with more water. The water pulls the ship back high into the air before pulling it under. Remaining passengers are stranded in the icy waters. Most of them are unable to be saved.</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767F1610-AFB7-4431-9DAE-1DAAB9E1973B}"/>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B47CFD8-41B2-4511-AE6B-3B9E80BD99E7}"/>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2:20am</a:t>
            </a:r>
          </a:p>
        </p:txBody>
      </p:sp>
      <p:pic>
        <p:nvPicPr>
          <p:cNvPr id="6" name="Picture 5">
            <a:extLst>
              <a:ext uri="{FF2B5EF4-FFF2-40B4-BE49-F238E27FC236}">
                <a16:creationId xmlns:a16="http://schemas.microsoft.com/office/drawing/2014/main" id="{5DF5A3FE-F231-4823-8058-157299C8C5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37" r="6301"/>
          <a:stretch/>
        </p:blipFill>
        <p:spPr>
          <a:xfrm>
            <a:off x="959004" y="2365624"/>
            <a:ext cx="4046136" cy="3223293"/>
          </a:xfrm>
          <a:prstGeom prst="roundRect">
            <a:avLst>
              <a:gd name="adj" fmla="val 5469"/>
            </a:avLst>
          </a:prstGeom>
        </p:spPr>
      </p:pic>
    </p:spTree>
    <p:extLst>
      <p:ext uri="{BB962C8B-B14F-4D97-AF65-F5344CB8AC3E}">
        <p14:creationId xmlns:p14="http://schemas.microsoft.com/office/powerpoint/2010/main" val="155002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623858" y="2480309"/>
            <a:ext cx="4313726" cy="2215153"/>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Carpathia finally travels away from any remaining wreckage and makes its way to New York. </a:t>
            </a:r>
          </a:p>
          <a:p>
            <a:pPr algn="ctr"/>
            <a:endParaRPr lang="en-GB" sz="2000" dirty="0">
              <a:solidFill>
                <a:schemeClr val="tx1"/>
              </a:solidFill>
            </a:endParaRPr>
          </a:p>
          <a:p>
            <a:pPr algn="ctr"/>
            <a:r>
              <a:rPr lang="en-GB" sz="2000" dirty="0">
                <a:solidFill>
                  <a:schemeClr val="tx1"/>
                </a:solidFill>
              </a:rPr>
              <a:t>She has managed to save only </a:t>
            </a:r>
            <a:br>
              <a:rPr lang="en-GB" sz="2000" dirty="0">
                <a:solidFill>
                  <a:schemeClr val="tx1"/>
                </a:solidFill>
              </a:rPr>
            </a:br>
            <a:r>
              <a:rPr lang="en-GB" sz="2000" dirty="0">
                <a:solidFill>
                  <a:schemeClr val="tx1"/>
                </a:solidFill>
              </a:rPr>
              <a:t>705 passengers and crew. </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767F1610-AFB7-4431-9DAE-1DAAB9E1973B}"/>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B47CFD8-41B2-4511-AE6B-3B9E80BD99E7}"/>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8:50am</a:t>
            </a:r>
          </a:p>
        </p:txBody>
      </p:sp>
      <p:pic>
        <p:nvPicPr>
          <p:cNvPr id="5" name="Picture 4">
            <a:extLst>
              <a:ext uri="{FF2B5EF4-FFF2-40B4-BE49-F238E27FC236}">
                <a16:creationId xmlns:a16="http://schemas.microsoft.com/office/drawing/2014/main" id="{E942A3E4-2D3B-484E-8EF5-BDBB6E0C1F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4705" y="1128848"/>
            <a:ext cx="1718022" cy="4951946"/>
          </a:xfrm>
          <a:prstGeom prst="rect">
            <a:avLst/>
          </a:prstGeom>
        </p:spPr>
      </p:pic>
    </p:spTree>
    <p:extLst>
      <p:ext uri="{BB962C8B-B14F-4D97-AF65-F5344CB8AC3E}">
        <p14:creationId xmlns:p14="http://schemas.microsoft.com/office/powerpoint/2010/main" val="304409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761636"/>
            <a:ext cx="8235618" cy="1181463"/>
          </a:xfrm>
        </p:spPr>
        <p:txBody>
          <a:bodyPr/>
          <a:lstStyle/>
          <a:p>
            <a:r>
              <a:rPr lang="en-GB" dirty="0">
                <a:solidFill>
                  <a:srgbClr val="007AC2"/>
                </a:solidFill>
                <a:latin typeface="+mn-lt"/>
              </a:rPr>
              <a:t>1908 -1909</a:t>
            </a:r>
          </a:p>
        </p:txBody>
      </p:sp>
      <p:sp>
        <p:nvSpPr>
          <p:cNvPr id="2" name="Rectangle 1">
            <a:extLst>
              <a:ext uri="{FF2B5EF4-FFF2-40B4-BE49-F238E27FC236}">
                <a16:creationId xmlns:a16="http://schemas.microsoft.com/office/drawing/2014/main"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6DB1DD8A-4AEF-49DF-A1CE-448C17B57C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847" t="21651" r="11393" b="37400"/>
          <a:stretch/>
        </p:blipFill>
        <p:spPr>
          <a:xfrm>
            <a:off x="967540" y="2130370"/>
            <a:ext cx="4085723" cy="3251902"/>
          </a:xfrm>
          <a:prstGeom prst="rect">
            <a:avLst/>
          </a:prstGeom>
        </p:spPr>
      </p:pic>
      <p:sp>
        <p:nvSpPr>
          <p:cNvPr id="14" name="Rectangle 13">
            <a:extLst>
              <a:ext uri="{FF2B5EF4-FFF2-40B4-BE49-F238E27FC236}">
                <a16:creationId xmlns:a16="http://schemas.microsoft.com/office/drawing/2014/main" id="{F0E99E91-97D3-413F-A4CB-E90E3619A61D}"/>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03C6686E-3AFF-4803-912A-0B04B9600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221" y="3050573"/>
            <a:ext cx="3578075" cy="2963869"/>
          </a:xfrm>
          <a:prstGeom prst="rect">
            <a:avLst/>
          </a:prstGeom>
        </p:spPr>
      </p:pic>
      <p:sp>
        <p:nvSpPr>
          <p:cNvPr id="3" name="Rectangle: Rounded Corners 2"/>
          <p:cNvSpPr/>
          <p:nvPr/>
        </p:nvSpPr>
        <p:spPr>
          <a:xfrm>
            <a:off x="4470733" y="1618942"/>
            <a:ext cx="3411955" cy="1533309"/>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Construction of the largest passenger steam ship in the world - Titanic, begins in Belfast, Ireland.</a:t>
            </a:r>
          </a:p>
        </p:txBody>
      </p:sp>
      <p:cxnSp>
        <p:nvCxnSpPr>
          <p:cNvPr id="9" name="Straight Arrow Connector 8">
            <a:extLst>
              <a:ext uri="{FF2B5EF4-FFF2-40B4-BE49-F238E27FC236}">
                <a16:creationId xmlns:a16="http://schemas.microsoft.com/office/drawing/2014/main" id="{D2EC3CEB-F077-419B-9F90-FB7AB06A7B87}"/>
              </a:ext>
            </a:extLst>
          </p:cNvPr>
          <p:cNvCxnSpPr>
            <a:cxnSpLocks/>
          </p:cNvCxnSpPr>
          <p:nvPr/>
        </p:nvCxnSpPr>
        <p:spPr>
          <a:xfrm flipH="1">
            <a:off x="4331368" y="2935705"/>
            <a:ext cx="649706" cy="820616"/>
          </a:xfrm>
          <a:prstGeom prst="straightConnector1">
            <a:avLst/>
          </a:prstGeom>
          <a:ln w="76200">
            <a:solidFill>
              <a:srgbClr val="F0821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BB2B0995-BFFF-4EB8-93D3-8D1611089B96}"/>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413989" y="2557884"/>
            <a:ext cx="3405902" cy="2184581"/>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Passengers arrive in Southampton excited to board the ship. </a:t>
            </a:r>
          </a:p>
          <a:p>
            <a:pPr algn="ctr"/>
            <a:endParaRPr lang="en-GB" sz="2000" dirty="0">
              <a:solidFill>
                <a:schemeClr val="tx1"/>
              </a:solidFill>
            </a:endParaRPr>
          </a:p>
          <a:p>
            <a:pPr algn="ctr"/>
            <a:r>
              <a:rPr lang="en-GB" sz="2000" dirty="0">
                <a:solidFill>
                  <a:schemeClr val="tx1"/>
                </a:solidFill>
              </a:rPr>
              <a:t>The Titanic sets off on her maiden voyage at midday. </a:t>
            </a:r>
          </a:p>
        </p:txBody>
      </p:sp>
      <p:sp>
        <p:nvSpPr>
          <p:cNvPr id="21" name="Title 20"/>
          <p:cNvSpPr>
            <a:spLocks noGrp="1"/>
          </p:cNvSpPr>
          <p:nvPr>
            <p:ph type="title"/>
          </p:nvPr>
        </p:nvSpPr>
        <p:spPr>
          <a:xfrm>
            <a:off x="457198" y="761637"/>
            <a:ext cx="8229601" cy="994306"/>
          </a:xfrm>
        </p:spPr>
        <p:txBody>
          <a:bodyPr/>
          <a:lstStyle/>
          <a:p>
            <a:r>
              <a:rPr lang="en-GB" dirty="0">
                <a:solidFill>
                  <a:srgbClr val="007AC2"/>
                </a:solidFill>
                <a:latin typeface="+mn-lt"/>
              </a:rPr>
              <a:t>April 10</a:t>
            </a:r>
            <a:r>
              <a:rPr lang="en-GB" baseline="30000" dirty="0">
                <a:solidFill>
                  <a:srgbClr val="007AC2"/>
                </a:solidFill>
                <a:latin typeface="+mn-lt"/>
              </a:rPr>
              <a:t>th</a:t>
            </a:r>
            <a:r>
              <a:rPr lang="en-GB" dirty="0">
                <a:solidFill>
                  <a:srgbClr val="007AC2"/>
                </a:solidFill>
                <a:latin typeface="+mn-lt"/>
              </a:rPr>
              <a:t> 1912</a:t>
            </a:r>
          </a:p>
        </p:txBody>
      </p:sp>
      <p:sp>
        <p:nvSpPr>
          <p:cNvPr id="5" name="Rectangle 4"/>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11:30am</a:t>
            </a:r>
          </a:p>
        </p:txBody>
      </p:sp>
      <p:sp>
        <p:nvSpPr>
          <p:cNvPr id="2" name="Rectangle 1">
            <a:extLst>
              <a:ext uri="{FF2B5EF4-FFF2-40B4-BE49-F238E27FC236}">
                <a16:creationId xmlns:a16="http://schemas.microsoft.com/office/drawing/2014/main"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05C792A-DD38-41F5-BF51-B017AEAFA75E}"/>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59BFBD06-9FDF-4A5A-B3C8-A590E661B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6940" y="1507298"/>
            <a:ext cx="1412169" cy="4285754"/>
          </a:xfrm>
          <a:prstGeom prst="rect">
            <a:avLst/>
          </a:prstGeom>
        </p:spPr>
      </p:pic>
      <p:pic>
        <p:nvPicPr>
          <p:cNvPr id="10" name="Picture 9">
            <a:extLst>
              <a:ext uri="{FF2B5EF4-FFF2-40B4-BE49-F238E27FC236}">
                <a16:creationId xmlns:a16="http://schemas.microsoft.com/office/drawing/2014/main" id="{CFF1CB10-C32A-461D-BBD6-D47AC09BC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1038" y="1726275"/>
            <a:ext cx="1857852" cy="4285756"/>
          </a:xfrm>
          <a:prstGeom prst="rect">
            <a:avLst/>
          </a:prstGeom>
        </p:spPr>
      </p:pic>
    </p:spTree>
    <p:extLst>
      <p:ext uri="{BB962C8B-B14F-4D97-AF65-F5344CB8AC3E}">
        <p14:creationId xmlns:p14="http://schemas.microsoft.com/office/powerpoint/2010/main" val="77469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700609" y="1615414"/>
            <a:ext cx="5742782" cy="882038"/>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Titanic sails through calm waters towards New York. It carries 2,223 people on board.</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12</a:t>
            </a:r>
            <a:r>
              <a:rPr lang="en-GB" baseline="30000" dirty="0">
                <a:solidFill>
                  <a:srgbClr val="007AC2"/>
                </a:solidFill>
                <a:latin typeface="+mn-lt"/>
              </a:rPr>
              <a:t>th</a:t>
            </a:r>
            <a:r>
              <a:rPr lang="en-GB" dirty="0">
                <a:solidFill>
                  <a:srgbClr val="007AC2"/>
                </a:solidFill>
                <a:latin typeface="+mn-lt"/>
              </a:rPr>
              <a:t> – 13</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96A6515-3FC4-4AD9-90F6-D22711B0C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305" y="2718120"/>
            <a:ext cx="7381373" cy="3356657"/>
          </a:xfrm>
          <a:prstGeom prst="roundRect">
            <a:avLst>
              <a:gd name="adj" fmla="val 5759"/>
            </a:avLst>
          </a:prstGeom>
        </p:spPr>
      </p:pic>
      <p:sp>
        <p:nvSpPr>
          <p:cNvPr id="12" name="Rectangle 11">
            <a:extLst>
              <a:ext uri="{FF2B5EF4-FFF2-40B4-BE49-F238E27FC236}">
                <a16:creationId xmlns:a16="http://schemas.microsoft.com/office/drawing/2014/main"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128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4553950" y="1624421"/>
            <a:ext cx="3552033" cy="1533309"/>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lookouts see an iceberg dead ahead. The Titanic tries to steer round it and is hit on the right hand side.</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14</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A03A08C-59AF-4796-9559-C90370C4CF9F}"/>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B673C3-2643-46EF-8CBC-953221D9E3B9}"/>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11:40pm</a:t>
            </a:r>
          </a:p>
        </p:txBody>
      </p:sp>
      <p:pic>
        <p:nvPicPr>
          <p:cNvPr id="5" name="Picture 4">
            <a:extLst>
              <a:ext uri="{FF2B5EF4-FFF2-40B4-BE49-F238E27FC236}">
                <a16:creationId xmlns:a16="http://schemas.microsoft.com/office/drawing/2014/main" id="{9E54E3A9-3EB0-4D66-87CF-D6C7D0CDF9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446" y="2785312"/>
            <a:ext cx="6708015" cy="3263628"/>
          </a:xfrm>
          <a:prstGeom prst="rect">
            <a:avLst/>
          </a:prstGeom>
        </p:spPr>
      </p:pic>
    </p:spTree>
    <p:extLst>
      <p:ext uri="{BB962C8B-B14F-4D97-AF65-F5344CB8AC3E}">
        <p14:creationId xmlns:p14="http://schemas.microsoft.com/office/powerpoint/2010/main" val="20795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570121" y="2579323"/>
            <a:ext cx="3414672" cy="1207673"/>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Water has poured in and risen extremely quickly in the front part of the ship.</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14</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F122649-12C1-45F8-BD9D-BFECFD97EA35}"/>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0614FB7-6437-4776-9947-B6640E48B5F5}"/>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11:50pm</a:t>
            </a:r>
          </a:p>
        </p:txBody>
      </p:sp>
      <p:pic>
        <p:nvPicPr>
          <p:cNvPr id="13" name="Picture 12">
            <a:extLst>
              <a:ext uri="{FF2B5EF4-FFF2-40B4-BE49-F238E27FC236}">
                <a16:creationId xmlns:a16="http://schemas.microsoft.com/office/drawing/2014/main" id="{E029EA8D-3409-426E-BB08-68684AA5D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1" y="2236902"/>
            <a:ext cx="4522554" cy="3746220"/>
          </a:xfrm>
          <a:prstGeom prst="rect">
            <a:avLst/>
          </a:prstGeom>
        </p:spPr>
      </p:pic>
    </p:spTree>
    <p:extLst>
      <p:ext uri="{BB962C8B-B14F-4D97-AF65-F5344CB8AC3E}">
        <p14:creationId xmlns:p14="http://schemas.microsoft.com/office/powerpoint/2010/main" val="157389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494212" y="2480309"/>
            <a:ext cx="3811714" cy="1598005"/>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captain is told the ship can only stay afloat for a couple of hours. He gives order to call for help over the radio.</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F122649-12C1-45F8-BD9D-BFECFD97EA35}"/>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0614FB7-6437-4776-9947-B6640E48B5F5}"/>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12:00am</a:t>
            </a:r>
          </a:p>
        </p:txBody>
      </p:sp>
      <p:pic>
        <p:nvPicPr>
          <p:cNvPr id="5" name="Picture 4">
            <a:extLst>
              <a:ext uri="{FF2B5EF4-FFF2-40B4-BE49-F238E27FC236}">
                <a16:creationId xmlns:a16="http://schemas.microsoft.com/office/drawing/2014/main" id="{A1E414CD-F416-4B71-9C07-83551C0963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720" y="1521995"/>
            <a:ext cx="1849702" cy="4461127"/>
          </a:xfrm>
          <a:prstGeom prst="rect">
            <a:avLst/>
          </a:prstGeom>
        </p:spPr>
      </p:pic>
    </p:spTree>
    <p:extLst>
      <p:ext uri="{BB962C8B-B14F-4D97-AF65-F5344CB8AC3E}">
        <p14:creationId xmlns:p14="http://schemas.microsoft.com/office/powerpoint/2010/main" val="398536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610727" y="2471886"/>
            <a:ext cx="3684672" cy="1858945"/>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The lifeboats are uncovered and passengers and crew get ready on deck. There is only room for half of the people on board in the lifeboats.</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C2B2B567-18EF-4B52-AEAF-48EBD4E8C7D7}"/>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BF4ADBA-91A1-4CF3-ADC5-35F4D272D9CF}"/>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12:05am</a:t>
            </a:r>
          </a:p>
        </p:txBody>
      </p:sp>
      <p:pic>
        <p:nvPicPr>
          <p:cNvPr id="5" name="Picture 4">
            <a:extLst>
              <a:ext uri="{FF2B5EF4-FFF2-40B4-BE49-F238E27FC236}">
                <a16:creationId xmlns:a16="http://schemas.microsoft.com/office/drawing/2014/main" id="{917EC740-0032-417E-807D-707241BA5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6941" y="1837796"/>
            <a:ext cx="2068194" cy="3866623"/>
          </a:xfrm>
          <a:prstGeom prst="rect">
            <a:avLst/>
          </a:prstGeom>
        </p:spPr>
      </p:pic>
    </p:spTree>
    <p:extLst>
      <p:ext uri="{BB962C8B-B14F-4D97-AF65-F5344CB8AC3E}">
        <p14:creationId xmlns:p14="http://schemas.microsoft.com/office/powerpoint/2010/main" val="390866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70D3E60-45BB-474C-9565-C011C72E5B3A}"/>
              </a:ext>
            </a:extLst>
          </p:cNvPr>
          <p:cNvSpPr/>
          <p:nvPr/>
        </p:nvSpPr>
        <p:spPr>
          <a:xfrm>
            <a:off x="872289" y="874878"/>
            <a:ext cx="7399421" cy="5217948"/>
          </a:xfrm>
          <a:prstGeom prst="roundRect">
            <a:avLst>
              <a:gd name="adj" fmla="val 3717"/>
            </a:avLst>
          </a:prstGeom>
          <a:solidFill>
            <a:schemeClr val="bg1"/>
          </a:solidFill>
          <a:ln w="38100">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1164915" y="2439482"/>
            <a:ext cx="6960269" cy="1207673"/>
          </a:xfrm>
          <a:prstGeom prst="roundRect">
            <a:avLst>
              <a:gd name="adj" fmla="val 103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Lifeboats are loaded with women and children first. Another ship, The Carpathia, picks up the distress call about 58 miles and sails as quickly as possible to help her.</a:t>
            </a:r>
          </a:p>
        </p:txBody>
      </p:sp>
      <p:sp>
        <p:nvSpPr>
          <p:cNvPr id="21" name="Title 20"/>
          <p:cNvSpPr>
            <a:spLocks noGrp="1"/>
          </p:cNvSpPr>
          <p:nvPr>
            <p:ph type="title"/>
          </p:nvPr>
        </p:nvSpPr>
        <p:spPr>
          <a:xfrm>
            <a:off x="854240" y="761637"/>
            <a:ext cx="7399421" cy="994306"/>
          </a:xfrm>
        </p:spPr>
        <p:txBody>
          <a:bodyPr/>
          <a:lstStyle/>
          <a:p>
            <a:r>
              <a:rPr lang="en-GB" dirty="0">
                <a:solidFill>
                  <a:srgbClr val="007AC2"/>
                </a:solidFill>
                <a:latin typeface="+mn-lt"/>
              </a:rPr>
              <a:t>April 15</a:t>
            </a:r>
            <a:r>
              <a:rPr lang="en-GB" baseline="30000" dirty="0">
                <a:solidFill>
                  <a:srgbClr val="007AC2"/>
                </a:solidFill>
                <a:latin typeface="+mn-lt"/>
              </a:rPr>
              <a:t>th</a:t>
            </a:r>
            <a:r>
              <a:rPr lang="en-GB" dirty="0">
                <a:solidFill>
                  <a:srgbClr val="007AC2"/>
                </a:solidFill>
                <a:latin typeface="+mn-lt"/>
              </a:rPr>
              <a:t> 1912</a:t>
            </a:r>
          </a:p>
        </p:txBody>
      </p:sp>
      <p:sp>
        <p:nvSpPr>
          <p:cNvPr id="2" name="Rectangle 1">
            <a:extLst>
              <a:ext uri="{FF2B5EF4-FFF2-40B4-BE49-F238E27FC236}">
                <a16:creationId xmlns:a16="http://schemas.microsoft.com/office/drawing/2014/main" id="{FA1867E1-268C-470E-AAE1-113AEC2540A1}"/>
              </a:ext>
            </a:extLst>
          </p:cNvPr>
          <p:cNvSpPr/>
          <p:nvPr/>
        </p:nvSpPr>
        <p:spPr>
          <a:xfrm>
            <a:off x="0" y="306805"/>
            <a:ext cx="9144000" cy="37297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18217F1-96D0-406D-8FB6-986C43BBEE9B}"/>
              </a:ext>
            </a:extLst>
          </p:cNvPr>
          <p:cNvSpPr/>
          <p:nvPr/>
        </p:nvSpPr>
        <p:spPr>
          <a:xfrm>
            <a:off x="4470733" y="192505"/>
            <a:ext cx="202532" cy="682372"/>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C2B2B567-18EF-4B52-AEAF-48EBD4E8C7D7}"/>
              </a:ext>
            </a:extLst>
          </p:cNvPr>
          <p:cNvSpPr/>
          <p:nvPr/>
        </p:nvSpPr>
        <p:spPr>
          <a:xfrm>
            <a:off x="872289" y="1702470"/>
            <a:ext cx="1497932" cy="582745"/>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BF4ADBA-91A1-4CF3-ADC5-35F4D272D9CF}"/>
              </a:ext>
            </a:extLst>
          </p:cNvPr>
          <p:cNvSpPr/>
          <p:nvPr/>
        </p:nvSpPr>
        <p:spPr>
          <a:xfrm>
            <a:off x="872289" y="1801198"/>
            <a:ext cx="1395664" cy="369332"/>
          </a:xfrm>
          <a:prstGeom prst="rect">
            <a:avLst/>
          </a:prstGeom>
        </p:spPr>
        <p:txBody>
          <a:bodyPr wrap="square" lIns="0" tIns="0" rIns="0" bIns="0">
            <a:spAutoFit/>
          </a:bodyPr>
          <a:lstStyle/>
          <a:p>
            <a:pPr algn="ctr"/>
            <a:r>
              <a:rPr lang="en-GB" sz="2400" dirty="0">
                <a:solidFill>
                  <a:schemeClr val="bg1"/>
                </a:solidFill>
              </a:rPr>
              <a:t>12:25am</a:t>
            </a:r>
          </a:p>
        </p:txBody>
      </p:sp>
      <p:pic>
        <p:nvPicPr>
          <p:cNvPr id="6" name="Picture 5">
            <a:extLst>
              <a:ext uri="{FF2B5EF4-FFF2-40B4-BE49-F238E27FC236}">
                <a16:creationId xmlns:a16="http://schemas.microsoft.com/office/drawing/2014/main" id="{97328868-62DD-4AD9-83F7-E855C34262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815" y="4179696"/>
            <a:ext cx="7106369" cy="1734654"/>
          </a:xfrm>
          <a:prstGeom prst="rect">
            <a:avLst/>
          </a:prstGeom>
        </p:spPr>
      </p:pic>
    </p:spTree>
    <p:extLst>
      <p:ext uri="{BB962C8B-B14F-4D97-AF65-F5344CB8AC3E}">
        <p14:creationId xmlns:p14="http://schemas.microsoft.com/office/powerpoint/2010/main" val="1344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6CDCD123110943A8C145BF711BC26E" ma:contentTypeVersion="" ma:contentTypeDescription="Create a new document." ma:contentTypeScope="" ma:versionID="57dae5c6343700a44bb75baab134953a">
  <xsd:schema xmlns:xsd="http://www.w3.org/2001/XMLSchema" xmlns:xs="http://www.w3.org/2001/XMLSchema" xmlns:p="http://schemas.microsoft.com/office/2006/metadata/properties" xmlns:ns2="07450488-5eec-4160-8bb9-f4adfc39963a" xmlns:ns3="1c7d9a60-9be0-44eb-8679-1d168711d289" targetNamespace="http://schemas.microsoft.com/office/2006/metadata/properties" ma:root="true" ma:fieldsID="4b15388e3eceff410b5b982d4a4e055c" ns2:_="" ns3:_="">
    <xsd:import namespace="07450488-5eec-4160-8bb9-f4adfc39963a"/>
    <xsd:import namespace="1c7d9a60-9be0-44eb-8679-1d168711d2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50488-5eec-4160-8bb9-f4adfc3996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7d9a60-9be0-44eb-8679-1d168711d2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57CE38-F682-4947-A785-C31992E7E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450488-5eec-4160-8bb9-f4adfc39963a"/>
    <ds:schemaRef ds:uri="1c7d9a60-9be0-44eb-8679-1d168711d2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41B7D4-DDCB-4EB9-B029-AD4FD33374E4}">
  <ds:schemaRefs>
    <ds:schemaRef ds:uri="http://schemas.microsoft.com/sharepoint/v3/contenttype/forms"/>
  </ds:schemaRefs>
</ds:datastoreItem>
</file>

<file path=customXml/itemProps3.xml><?xml version="1.0" encoding="utf-8"?>
<ds:datastoreItem xmlns:ds="http://schemas.openxmlformats.org/officeDocument/2006/customXml" ds:itemID="{4B8B9C1E-9A98-4E40-B918-C3D1D7E0D17A}">
  <ds:schemaRefs>
    <ds:schemaRef ds:uri="http://schemas.microsoft.com/office/2006/documentManagement/types"/>
    <ds:schemaRef ds:uri="1c7d9a60-9be0-44eb-8679-1d168711d289"/>
    <ds:schemaRef ds:uri="http://purl.org/dc/terms/"/>
    <ds:schemaRef ds:uri="07450488-5eec-4160-8bb9-f4adfc39963a"/>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112</TotalTime>
  <Words>367</Words>
  <Application>Microsoft Office PowerPoint</Application>
  <PresentationFormat>On-screen Show (4:3)</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Twinkl</vt:lpstr>
      <vt:lpstr>Arial</vt:lpstr>
      <vt:lpstr>Calibri</vt:lpstr>
      <vt:lpstr>Office Theme</vt:lpstr>
      <vt:lpstr>PowerPoint Presentation</vt:lpstr>
      <vt:lpstr>1908 -1909</vt:lpstr>
      <vt:lpstr>April 10th 1912</vt:lpstr>
      <vt:lpstr>April 12th – 13th 1912</vt:lpstr>
      <vt:lpstr>April 14th 1912</vt:lpstr>
      <vt:lpstr>April 14th 1912</vt:lpstr>
      <vt:lpstr>April 15th 1912</vt:lpstr>
      <vt:lpstr>April 15th 1912</vt:lpstr>
      <vt:lpstr>April 15th 1912</vt:lpstr>
      <vt:lpstr>April 15th 1912</vt:lpstr>
      <vt:lpstr>April 15th 1912</vt:lpstr>
      <vt:lpstr>April 15th 1912</vt:lpstr>
      <vt:lpstr>April 15th 1912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Buckland</dc:creator>
  <cp:lastModifiedBy>Jackson1, Emma</cp:lastModifiedBy>
  <cp:revision>15</cp:revision>
  <dcterms:created xsi:type="dcterms:W3CDTF">2020-03-02T13:25:53Z</dcterms:created>
  <dcterms:modified xsi:type="dcterms:W3CDTF">2021-11-18T16:14:14Z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0x010100976CDCD123110943A8C145BF711BC26E</vt:lpwstr>
  </property>
</Properties>
</file>