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14"/>
  </p:handoutMasterIdLst>
  <p:sldIdLst>
    <p:sldId id="261" r:id="rId2"/>
    <p:sldId id="267" r:id="rId3"/>
    <p:sldId id="263" r:id="rId4"/>
    <p:sldId id="273" r:id="rId5"/>
    <p:sldId id="282" r:id="rId6"/>
    <p:sldId id="276" r:id="rId7"/>
    <p:sldId id="264" r:id="rId8"/>
    <p:sldId id="283" r:id="rId9"/>
    <p:sldId id="284" r:id="rId10"/>
    <p:sldId id="279" r:id="rId11"/>
    <p:sldId id="292" r:id="rId12"/>
    <p:sldId id="272" r:id="rId13"/>
  </p:sldIdLst>
  <p:sldSz cx="9144000" cy="6858000" type="screen4x3"/>
  <p:notesSz cx="6858000" cy="9144000"/>
  <p:embeddedFontLst>
    <p:embeddedFont>
      <p:font typeface="Tuffy" panose="020B0603060100000000" pitchFamily="34" charset="0"/>
      <p:regular r:id="rId15"/>
      <p:bold r:id="rId16"/>
      <p:italic r:id="rId17"/>
      <p:boldItalic r:id="rId18"/>
    </p:embeddedFont>
    <p:embeddedFont>
      <p:font typeface="Twinkl SemiBold" pitchFamily="2" charset="0"/>
      <p:bold r:id="rId19"/>
    </p:embeddedFont>
    <p:embeddedFont>
      <p:font typeface="Sassoon Infant Rg" panose="02000503030000020003" pitchFamily="50" charset="0"/>
      <p:regular r:id="rId20"/>
      <p:bold r:id="rId21"/>
    </p:embeddedFont>
    <p:embeddedFont>
      <p:font typeface="Calibri" panose="020F0502020204030204" pitchFamily="34" charset="0"/>
      <p:regular r:id="rId22"/>
      <p:bold r:id="rId23"/>
      <p:italic r:id="rId24"/>
      <p:boldItalic r:id="rId25"/>
    </p:embeddedFont>
    <p:embeddedFont>
      <p:font typeface="Twinkl" pitchFamily="2" charset="0"/>
      <p:regular r:id="rId26"/>
      <p:bold r:id="rId27"/>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p15:clr>
            <a:srgbClr val="A4A3A4"/>
          </p15:clr>
        </p15:guide>
        <p15:guide id="3" pos="317">
          <p15:clr>
            <a:srgbClr val="A4A3A4"/>
          </p15:clr>
        </p15:guide>
        <p15:guide id="4" orient="horz" pos="3997">
          <p15:clr>
            <a:srgbClr val="A4A3A4"/>
          </p15:clr>
        </p15:guide>
        <p15:guide id="5" pos="5443">
          <p15:clr>
            <a:srgbClr val="A4A3A4"/>
          </p15:clr>
        </p15:guide>
        <p15:guide id="6" orient="horz" pos="323">
          <p15:clr>
            <a:srgbClr val="A4A3A4"/>
          </p15:clr>
        </p15:guide>
        <p15:guide id="7" pos="476">
          <p15:clr>
            <a:srgbClr val="A4A3A4"/>
          </p15:clr>
        </p15:guide>
        <p15:guide id="8" orient="horz" pos="459">
          <p15:clr>
            <a:srgbClr val="A4A3A4"/>
          </p15:clr>
        </p15:guide>
        <p15:guide id="9" orient="horz" pos="3838">
          <p15:clr>
            <a:srgbClr val="A4A3A4"/>
          </p15:clr>
        </p15:guide>
        <p15:guide id="10" pos="5284">
          <p15:clr>
            <a:srgbClr val="A4A3A4"/>
          </p15:clr>
        </p15:guide>
        <p15:guide id="11" orient="horz" pos="3045">
          <p15:clr>
            <a:srgbClr val="A4A3A4"/>
          </p15:clr>
        </p15:guide>
        <p15:guide id="12" orient="horz" pos="288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3F15"/>
    <a:srgbClr val="699327"/>
    <a:srgbClr val="32B3A1"/>
    <a:srgbClr val="DDDBDC"/>
    <a:srgbClr val="B8B6B7"/>
    <a:srgbClr val="000000"/>
    <a:srgbClr val="CEDF98"/>
    <a:srgbClr val="B9D26D"/>
    <a:srgbClr val="86BD32"/>
    <a:srgbClr val="F9B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0" autoAdjust="0"/>
    <p:restoredTop sz="94660"/>
  </p:normalViewPr>
  <p:slideViewPr>
    <p:cSldViewPr snapToGrid="0" showGuides="1">
      <p:cViewPr varScale="1">
        <p:scale>
          <a:sx n="116" d="100"/>
          <a:sy n="116" d="100"/>
        </p:scale>
        <p:origin x="1470" y="108"/>
      </p:cViewPr>
      <p:guideLst>
        <p:guide orient="horz" pos="2137"/>
        <p:guide pos="2880"/>
        <p:guide pos="317"/>
        <p:guide orient="horz" pos="3997"/>
        <p:guide pos="5443"/>
        <p:guide orient="horz" pos="323"/>
        <p:guide pos="476"/>
        <p:guide orient="horz" pos="459"/>
        <p:guide orient="horz" pos="3838"/>
        <p:guide pos="5284"/>
        <p:guide orient="horz" pos="3045"/>
        <p:guide orient="horz" pos="2886"/>
      </p:guideLst>
    </p:cSldViewPr>
  </p:slideViewPr>
  <p:notesTextViewPr>
    <p:cViewPr>
      <p:scale>
        <a:sx n="1" d="1"/>
        <a:sy n="1" d="1"/>
      </p:scale>
      <p:origin x="0" y="0"/>
    </p:cViewPr>
  </p:notesTextViewPr>
  <p:notesViewPr>
    <p:cSldViewPr snapToGrid="0" showGuides="1">
      <p:cViewPr varScale="1">
        <p:scale>
          <a:sx n="85" d="100"/>
          <a:sy n="85" d="100"/>
        </p:scale>
        <p:origin x="314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B3B4A30-A37F-43FA-87A9-240E686E2F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xmlns="" id="{B1B22CDA-27BE-40A4-9431-372F68C696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85DD3CB-B3F3-46E6-ADBA-366B909BB118}" type="datetimeFigureOut">
              <a:rPr lang="en-GB"/>
              <a:pPr>
                <a:defRPr/>
              </a:pPr>
              <a:t>10/10/2018</a:t>
            </a:fld>
            <a:endParaRPr lang="en-GB"/>
          </a:p>
        </p:txBody>
      </p:sp>
      <p:sp>
        <p:nvSpPr>
          <p:cNvPr id="4" name="Footer Placeholder 3">
            <a:extLst>
              <a:ext uri="{FF2B5EF4-FFF2-40B4-BE49-F238E27FC236}">
                <a16:creationId xmlns:a16="http://schemas.microsoft.com/office/drawing/2014/main" xmlns="" id="{4DCF1E46-52E7-468D-BF00-5DDE3E2414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xmlns="" id="{ED37CC5F-C793-478F-A468-12ED3E6F12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6BD6046-6CFD-4F7E-8F85-4355B656F71B}" type="slidenum">
              <a:rPr lang="en-GB"/>
              <a:pPr>
                <a:defRPr/>
              </a:pPr>
              <a:t>‹#›</a:t>
            </a:fld>
            <a:endParaRPr lang="en-GB"/>
          </a:p>
        </p:txBody>
      </p:sp>
    </p:spTree>
    <p:extLst>
      <p:ext uri="{BB962C8B-B14F-4D97-AF65-F5344CB8AC3E}">
        <p14:creationId xmlns:p14="http://schemas.microsoft.com/office/powerpoint/2010/main" val="220133908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xmlns="" id="{49530C03-5314-40FB-BEAA-3BC88A6945E4}"/>
              </a:ext>
            </a:extLst>
          </p:cNvPr>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 name="Title 1"/>
          <p:cNvSpPr>
            <a:spLocks noGrp="1"/>
          </p:cNvSpPr>
          <p:nvPr>
            <p:ph type="ctrTitle"/>
          </p:nvPr>
        </p:nvSpPr>
        <p:spPr>
          <a:xfrm>
            <a:off x="466725" y="1122363"/>
            <a:ext cx="8201025" cy="2387600"/>
          </a:xfrm>
        </p:spPr>
        <p:txBody>
          <a:bodyPr>
            <a:normAutofit/>
          </a:bodyPr>
          <a:lstStyle>
            <a:lvl1pPr algn="ctr">
              <a:defRPr sz="40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mn-lt"/>
                <a:ea typeface="Twinkl"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76490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6" name="Title 1"/>
          <p:cNvSpPr>
            <a:spLocks noGrp="1"/>
          </p:cNvSpPr>
          <p:nvPr>
            <p:ph type="title"/>
          </p:nvPr>
        </p:nvSpPr>
        <p:spPr>
          <a:xfrm>
            <a:off x="457198" y="485774"/>
            <a:ext cx="8220075" cy="1199094"/>
          </a:xfrm>
        </p:spPr>
        <p:txBody>
          <a:bodyPr>
            <a:normAutofit/>
          </a:bodyPr>
          <a:lstStyle>
            <a:lvl1pPr>
              <a:defRPr sz="4000" b="1">
                <a:latin typeface="+mj-lt"/>
              </a:defRPr>
            </a:lvl1pPr>
          </a:lstStyle>
          <a:p>
            <a:r>
              <a:rPr lang="en-US"/>
              <a:t>Click to edit Master title style</a:t>
            </a:r>
            <a:endParaRPr lang="en-US" dirty="0"/>
          </a:p>
        </p:txBody>
      </p:sp>
      <p:sp>
        <p:nvSpPr>
          <p:cNvPr id="7" name="Content Placeholder 2"/>
          <p:cNvSpPr>
            <a:spLocks noGrp="1"/>
          </p:cNvSpPr>
          <p:nvPr>
            <p:ph idx="1"/>
          </p:nvPr>
        </p:nvSpPr>
        <p:spPr>
          <a:xfrm>
            <a:off x="457197" y="1837268"/>
            <a:ext cx="8220075" cy="4558770"/>
          </a:xfrm>
        </p:spPr>
        <p:txBody>
          <a:bodyPr/>
          <a:lstStyle>
            <a:lvl1pPr>
              <a:defRPr sz="1800">
                <a:latin typeface="+mn-lt"/>
                <a:ea typeface="Twinkl" pitchFamily="2" charset="0"/>
              </a:defRPr>
            </a:lvl1pPr>
            <a:lvl2pPr>
              <a:defRPr sz="1600">
                <a:latin typeface="+mn-lt"/>
                <a:ea typeface="Twinkl" pitchFamily="2" charset="0"/>
              </a:defRPr>
            </a:lvl2pPr>
            <a:lvl3pPr>
              <a:defRPr sz="1400">
                <a:latin typeface="+mn-lt"/>
                <a:ea typeface="Twinkl" pitchFamily="2" charset="0"/>
              </a:defRPr>
            </a:lvl3pPr>
            <a:lvl4pPr>
              <a:defRPr sz="1400">
                <a:latin typeface="+mn-lt"/>
                <a:ea typeface="Twinkl" pitchFamily="2" charset="0"/>
              </a:defRPr>
            </a:lvl4pPr>
            <a:lvl5pPr>
              <a:defRPr sz="1400">
                <a:latin typeface="+mn-lt"/>
                <a:ea typeface="Twinkl"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043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Tuffy" panose="020B0603060100000000" pitchFamily="34" charset="0"/>
              </a:defRPr>
            </a:lvl1pPr>
          </a:lstStyle>
          <a:p>
            <a:r>
              <a:rPr lang="en-US"/>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Tuffy" panose="020B0603060100000000" pitchFamily="34" charset="0"/>
              </a:defRPr>
            </a:lvl1pPr>
          </a:lstStyle>
          <a:p>
            <a:pPr lvl="0"/>
            <a:r>
              <a:rPr lang="en-US"/>
              <a:t>Edit Master text styles</a:t>
            </a:r>
          </a:p>
        </p:txBody>
      </p:sp>
    </p:spTree>
    <p:extLst>
      <p:ext uri="{BB962C8B-B14F-4D97-AF65-F5344CB8AC3E}">
        <p14:creationId xmlns:p14="http://schemas.microsoft.com/office/powerpoint/2010/main" val="2991959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339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43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ounded Rectangle 4">
            <a:extLst>
              <a:ext uri="{FF2B5EF4-FFF2-40B4-BE49-F238E27FC236}">
                <a16:creationId xmlns:a16="http://schemas.microsoft.com/office/drawing/2014/main" xmlns="" id="{B7D79C30-D57F-446F-B9A7-4BB55E25C7D0}"/>
              </a:ext>
            </a:extLst>
          </p:cNvPr>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42833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le Class Icon">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3BFF6DAE-4937-4A72-A898-79874AD4B37D}"/>
              </a:ext>
            </a:extLst>
          </p:cNvPr>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Whole Cla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114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ividual Icon">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F344953B-0AD8-4B5D-8238-6802095021ED}"/>
              </a:ext>
            </a:extLst>
          </p:cNvPr>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Individual Work"/>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9875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irs Icon">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257ABCAD-66FB-43CB-AB99-699B6D681056}"/>
              </a:ext>
            </a:extLst>
          </p:cNvPr>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air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82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lking Partners Icon">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069ED733-BFC0-45EF-9734-A2598129829F}"/>
              </a:ext>
            </a:extLst>
          </p:cNvPr>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Talking Partner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506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s Icon">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CA9E1571-E565-432C-B0FB-C5E2BA5C9D03}"/>
              </a:ext>
            </a:extLst>
          </p:cNvPr>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Group Work"/>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139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ntal and Oral Starter Icon">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9648F794-CCFE-4D1C-B42C-C8CA273954F9}"/>
              </a:ext>
            </a:extLst>
          </p:cNvPr>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57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ssesment Icon">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D582ECEA-0DB2-4074-8F5B-728EA4774A67}"/>
              </a:ext>
            </a:extLst>
          </p:cNvPr>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2708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noChangeArrowheads="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35" r:id="rId10"/>
    <p:sldLayoutId id="2147483736" r:id="rId11"/>
    <p:sldLayoutId id="2147483746" r:id="rId12"/>
    <p:sldLayoutId id="2147483747" r:id="rId13"/>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000" kern="1200">
          <a:solidFill>
            <a:srgbClr val="1C1C1C"/>
          </a:solidFill>
          <a:latin typeface="+mj-lt"/>
          <a:ea typeface="+mj-ea"/>
          <a:cs typeface="+mj-cs"/>
        </a:defRPr>
      </a:lvl1pPr>
      <a:lvl2pPr algn="l" rtl="0" eaLnBrk="0" fontAlgn="base" hangingPunct="0">
        <a:lnSpc>
          <a:spcPct val="90000"/>
        </a:lnSpc>
        <a:spcBef>
          <a:spcPct val="0"/>
        </a:spcBef>
        <a:spcAft>
          <a:spcPct val="0"/>
        </a:spcAft>
        <a:defRPr sz="4000">
          <a:solidFill>
            <a:srgbClr val="1C1C1C"/>
          </a:solidFill>
          <a:latin typeface="Twinkl SemiBold" pitchFamily="2" charset="0"/>
        </a:defRPr>
      </a:lvl2pPr>
      <a:lvl3pPr algn="l" rtl="0" eaLnBrk="0" fontAlgn="base" hangingPunct="0">
        <a:lnSpc>
          <a:spcPct val="90000"/>
        </a:lnSpc>
        <a:spcBef>
          <a:spcPct val="0"/>
        </a:spcBef>
        <a:spcAft>
          <a:spcPct val="0"/>
        </a:spcAft>
        <a:defRPr sz="4000">
          <a:solidFill>
            <a:srgbClr val="1C1C1C"/>
          </a:solidFill>
          <a:latin typeface="Twinkl SemiBold" pitchFamily="2" charset="0"/>
        </a:defRPr>
      </a:lvl3pPr>
      <a:lvl4pPr algn="l" rtl="0" eaLnBrk="0" fontAlgn="base" hangingPunct="0">
        <a:lnSpc>
          <a:spcPct val="90000"/>
        </a:lnSpc>
        <a:spcBef>
          <a:spcPct val="0"/>
        </a:spcBef>
        <a:spcAft>
          <a:spcPct val="0"/>
        </a:spcAft>
        <a:defRPr sz="4000">
          <a:solidFill>
            <a:srgbClr val="1C1C1C"/>
          </a:solidFill>
          <a:latin typeface="Twinkl SemiBold" pitchFamily="2" charset="0"/>
        </a:defRPr>
      </a:lvl4pPr>
      <a:lvl5pPr algn="l" rtl="0" eaLnBrk="0" fontAlgn="base" hangingPunct="0">
        <a:lnSpc>
          <a:spcPct val="90000"/>
        </a:lnSpc>
        <a:spcBef>
          <a:spcPct val="0"/>
        </a:spcBef>
        <a:spcAft>
          <a:spcPct val="0"/>
        </a:spcAft>
        <a:defRPr sz="4000">
          <a:solidFill>
            <a:srgbClr val="1C1C1C"/>
          </a:solidFill>
          <a:latin typeface="Twinkl SemiBold" pitchFamily="2" charset="0"/>
        </a:defRPr>
      </a:lvl5pPr>
      <a:lvl6pPr marL="457200" algn="l" rtl="0" fontAlgn="base">
        <a:lnSpc>
          <a:spcPct val="90000"/>
        </a:lnSpc>
        <a:spcBef>
          <a:spcPct val="0"/>
        </a:spcBef>
        <a:spcAft>
          <a:spcPct val="0"/>
        </a:spcAft>
        <a:defRPr sz="4000">
          <a:solidFill>
            <a:srgbClr val="1C1C1C"/>
          </a:solidFill>
          <a:latin typeface="Twinkl SemiBold" pitchFamily="2" charset="0"/>
        </a:defRPr>
      </a:lvl6pPr>
      <a:lvl7pPr marL="914400" algn="l" rtl="0" fontAlgn="base">
        <a:lnSpc>
          <a:spcPct val="90000"/>
        </a:lnSpc>
        <a:spcBef>
          <a:spcPct val="0"/>
        </a:spcBef>
        <a:spcAft>
          <a:spcPct val="0"/>
        </a:spcAft>
        <a:defRPr sz="4000">
          <a:solidFill>
            <a:srgbClr val="1C1C1C"/>
          </a:solidFill>
          <a:latin typeface="Twinkl SemiBold" pitchFamily="2" charset="0"/>
        </a:defRPr>
      </a:lvl7pPr>
      <a:lvl8pPr marL="1371600" algn="l" rtl="0" fontAlgn="base">
        <a:lnSpc>
          <a:spcPct val="90000"/>
        </a:lnSpc>
        <a:spcBef>
          <a:spcPct val="0"/>
        </a:spcBef>
        <a:spcAft>
          <a:spcPct val="0"/>
        </a:spcAft>
        <a:defRPr sz="4000">
          <a:solidFill>
            <a:srgbClr val="1C1C1C"/>
          </a:solidFill>
          <a:latin typeface="Twinkl SemiBold" pitchFamily="2" charset="0"/>
        </a:defRPr>
      </a:lvl8pPr>
      <a:lvl9pPr marL="1828800" algn="l" rtl="0" fontAlgn="base">
        <a:lnSpc>
          <a:spcPct val="90000"/>
        </a:lnSpc>
        <a:spcBef>
          <a:spcPct val="0"/>
        </a:spcBef>
        <a:spcAft>
          <a:spcPct val="0"/>
        </a:spcAft>
        <a:defRPr sz="4000">
          <a:solidFill>
            <a:srgbClr val="1C1C1C"/>
          </a:solidFill>
          <a:latin typeface="Twinkl SemiBold"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mn-lt"/>
          <a:ea typeface="Twinkl" pitchFamily="2" charset="0"/>
          <a:cs typeface="Twinkl" pitchFamily="2"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mn-lt"/>
          <a:ea typeface="Twinkl" pitchFamily="2" charset="0"/>
          <a:cs typeface="Twinkl" pitchFamily="2"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mn-lt"/>
          <a:ea typeface="Twinkl" pitchFamily="2" charset="0"/>
          <a:cs typeface="Twinkl" pitchFamily="2"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mn-lt"/>
          <a:ea typeface="Twinkl" pitchFamily="2" charset="0"/>
          <a:cs typeface="Twinkl" pitchFamily="2"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mn-lt"/>
          <a:ea typeface="Twinkl" pitchFamily="2" charset="0"/>
          <a:cs typeface="Twinkl"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8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6"/>
          <p:cNvSpPr txBox="1">
            <a:spLocks noChangeArrowheads="1"/>
          </p:cNvSpPr>
          <p:nvPr/>
        </p:nvSpPr>
        <p:spPr bwMode="auto">
          <a:xfrm>
            <a:off x="2071688" y="6383338"/>
            <a:ext cx="4992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algn="ctr" eaLnBrk="1" hangingPunct="1">
              <a:lnSpc>
                <a:spcPct val="100000"/>
              </a:lnSpc>
              <a:spcBef>
                <a:spcPct val="0"/>
              </a:spcBef>
              <a:buFontTx/>
              <a:buNone/>
            </a:pPr>
            <a:r>
              <a:rPr lang="en-GB" altLang="en-US">
                <a:solidFill>
                  <a:schemeClr val="bg1"/>
                </a:solidFill>
                <a:latin typeface="Tuffy" panose="020B0603060100000000" pitchFamily="34" charset="0"/>
              </a:rPr>
              <a:t>Year One</a:t>
            </a:r>
          </a:p>
        </p:txBody>
      </p:sp>
      <p:sp>
        <p:nvSpPr>
          <p:cNvPr id="4" name="Rectangle 3">
            <a:extLst>
              <a:ext uri="{FF2B5EF4-FFF2-40B4-BE49-F238E27FC236}">
                <a16:creationId xmlns:a16="http://schemas.microsoft.com/office/drawing/2014/main" xmlns="" id="{9C2C9E7D-834E-4C88-8E8A-0606B6679703}"/>
              </a:ext>
            </a:extLst>
          </p:cNvPr>
          <p:cNvSpPr/>
          <p:nvPr/>
        </p:nvSpPr>
        <p:spPr>
          <a:xfrm>
            <a:off x="0" y="6251575"/>
            <a:ext cx="9144000" cy="611188"/>
          </a:xfrm>
          <a:prstGeom prst="rect">
            <a:avLst/>
          </a:prstGeom>
          <a:solidFill>
            <a:srgbClr val="32B3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cxnSp>
        <p:nvCxnSpPr>
          <p:cNvPr id="6" name="Straight Connector 5">
            <a:extLst>
              <a:ext uri="{FF2B5EF4-FFF2-40B4-BE49-F238E27FC236}">
                <a16:creationId xmlns:a16="http://schemas.microsoft.com/office/drawing/2014/main" xmlns="" id="{77AA9362-77DD-4254-BBA2-7F6CEBB4D749}"/>
              </a:ext>
            </a:extLst>
          </p:cNvPr>
          <p:cNvCxnSpPr/>
          <p:nvPr/>
        </p:nvCxnSpPr>
        <p:spPr>
          <a:xfrm>
            <a:off x="0" y="6251575"/>
            <a:ext cx="926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342" name="TextBox 10"/>
          <p:cNvSpPr txBox="1">
            <a:spLocks noChangeArrowheads="1"/>
          </p:cNvSpPr>
          <p:nvPr/>
        </p:nvSpPr>
        <p:spPr bwMode="auto">
          <a:xfrm>
            <a:off x="2254250" y="6464300"/>
            <a:ext cx="46275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GB" altLang="en-US" sz="800" b="1" dirty="0">
                <a:solidFill>
                  <a:schemeClr val="bg1"/>
                </a:solidFill>
                <a:latin typeface="Arial" panose="020B0604020202020204" pitchFamily="34" charset="0"/>
                <a:cs typeface="Arial" panose="020B0604020202020204" pitchFamily="34" charset="0"/>
              </a:rPr>
              <a:t>Computing</a:t>
            </a:r>
            <a:r>
              <a:rPr lang="en-GB" altLang="en-US" sz="800" dirty="0">
                <a:solidFill>
                  <a:schemeClr val="bg1"/>
                </a:solidFill>
                <a:latin typeface="Arial" panose="020B0604020202020204" pitchFamily="34" charset="0"/>
                <a:cs typeface="Arial" panose="020B0604020202020204" pitchFamily="34" charset="0"/>
              </a:rPr>
              <a:t> | Year </a:t>
            </a:r>
            <a:r>
              <a:rPr lang="en-GB" altLang="en-US" sz="800" dirty="0" smtClean="0">
                <a:solidFill>
                  <a:schemeClr val="bg1"/>
                </a:solidFill>
                <a:latin typeface="Arial" panose="020B0604020202020204" pitchFamily="34" charset="0"/>
                <a:cs typeface="Arial" panose="020B0604020202020204" pitchFamily="34" charset="0"/>
              </a:rPr>
              <a:t>3 </a:t>
            </a:r>
            <a:r>
              <a:rPr lang="en-GB" altLang="en-US" sz="800" dirty="0">
                <a:solidFill>
                  <a:schemeClr val="bg1"/>
                </a:solidFill>
                <a:latin typeface="Arial" panose="020B0604020202020204" pitchFamily="34" charset="0"/>
                <a:cs typeface="Arial" panose="020B0604020202020204" pitchFamily="34" charset="0"/>
              </a:rPr>
              <a:t>| Online Safety | </a:t>
            </a:r>
            <a:r>
              <a:rPr lang="en-GB" altLang="en-US" sz="800" dirty="0" smtClean="0">
                <a:solidFill>
                  <a:schemeClr val="bg1"/>
                </a:solidFill>
                <a:latin typeface="Arial" panose="020B0604020202020204" pitchFamily="34" charset="0"/>
                <a:cs typeface="Arial" panose="020B0604020202020204" pitchFamily="34" charset="0"/>
              </a:rPr>
              <a:t>Emailing </a:t>
            </a:r>
            <a:r>
              <a:rPr lang="en-GB" altLang="en-US" sz="800" dirty="0">
                <a:solidFill>
                  <a:schemeClr val="bg1"/>
                </a:solidFill>
                <a:latin typeface="Arial" panose="020B0604020202020204" pitchFamily="34" charset="0"/>
                <a:cs typeface="Arial" panose="020B0604020202020204" pitchFamily="34" charset="0"/>
              </a:rPr>
              <a:t>| Lesson </a:t>
            </a:r>
            <a:r>
              <a:rPr lang="en-GB" altLang="en-US" sz="800" dirty="0" smtClean="0">
                <a:solidFill>
                  <a:schemeClr val="bg1"/>
                </a:solidFill>
                <a:latin typeface="Arial" panose="020B0604020202020204" pitchFamily="34" charset="0"/>
                <a:cs typeface="Arial" panose="020B0604020202020204" pitchFamily="34" charset="0"/>
              </a:rPr>
              <a:t>4</a:t>
            </a:r>
            <a:endParaRPr lang="en-GB" altLang="en-US" sz="800" dirty="0">
              <a:solidFill>
                <a:schemeClr val="bg1"/>
              </a:solidFill>
              <a:latin typeface="Arial" panose="020B0604020202020204" pitchFamily="34" charset="0"/>
              <a:cs typeface="Arial" panose="020B0604020202020204" pitchFamily="34" charset="0"/>
            </a:endParaRPr>
          </a:p>
        </p:txBody>
      </p:sp>
      <p:sp>
        <p:nvSpPr>
          <p:cNvPr id="14343" name="Text Placeholder 16"/>
          <p:cNvSpPr>
            <a:spLocks noGrp="1" noChangeArrowheads="1"/>
          </p:cNvSpPr>
          <p:nvPr>
            <p:ph type="body" sz="quarter" idx="10"/>
          </p:nvPr>
        </p:nvSpPr>
        <p:spPr>
          <a:xfrm>
            <a:off x="1655763" y="3200400"/>
            <a:ext cx="5832475" cy="542925"/>
          </a:xfrm>
        </p:spPr>
        <p:txBody>
          <a:bodyPr/>
          <a:lstStyle/>
          <a:p>
            <a:pPr eaLnBrk="1" hangingPunct="1"/>
            <a:r>
              <a:rPr lang="en-GB" altLang="en-US" smtClean="0">
                <a:latin typeface="Arial" panose="020B0604020202020204" pitchFamily="34" charset="0"/>
                <a:cs typeface="Arial" panose="020B0604020202020204" pitchFamily="34" charset="0"/>
              </a:rPr>
              <a:t>Online Safety </a:t>
            </a:r>
          </a:p>
        </p:txBody>
      </p:sp>
      <p:sp>
        <p:nvSpPr>
          <p:cNvPr id="14344" name="Title 17"/>
          <p:cNvSpPr>
            <a:spLocks noGrp="1" noChangeArrowheads="1"/>
          </p:cNvSpPr>
          <p:nvPr>
            <p:ph type="title"/>
          </p:nvPr>
        </p:nvSpPr>
        <p:spPr>
          <a:xfrm>
            <a:off x="539750" y="2359025"/>
            <a:ext cx="8064500" cy="655638"/>
          </a:xfrm>
        </p:spPr>
        <p:txBody>
          <a:bodyPr/>
          <a:lstStyle/>
          <a:p>
            <a:pPr eaLnBrk="1" hangingPunct="1"/>
            <a:r>
              <a:rPr lang="en-GB" altLang="en-US" smtClean="0">
                <a:latin typeface="Arial" panose="020B0604020202020204" pitchFamily="34" charset="0"/>
                <a:cs typeface="Arial" panose="020B0604020202020204" pitchFamily="34" charset="0"/>
              </a:rPr>
              <a:t>Computing</a:t>
            </a:r>
          </a:p>
        </p:txBody>
      </p:sp>
      <p:pic>
        <p:nvPicPr>
          <p:cNvPr id="143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5550" y="982663"/>
            <a:ext cx="16129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FD38D8F-53C5-4CC9-8E4F-76CB81CE541C}"/>
              </a:ext>
            </a:extLst>
          </p:cNvPr>
          <p:cNvSpPr txBox="1"/>
          <p:nvPr/>
        </p:nvSpPr>
        <p:spPr>
          <a:xfrm>
            <a:off x="755650" y="728663"/>
            <a:ext cx="7632700" cy="646331"/>
          </a:xfrm>
          <a:prstGeom prst="rect">
            <a:avLst/>
          </a:prstGeom>
          <a:noFill/>
        </p:spPr>
        <p:txBody>
          <a:bodyPr>
            <a:spAutoFit/>
          </a:bodyPr>
          <a:lstStyle/>
          <a:p>
            <a:pPr algn="ctr" eaLnBrk="1" fontAlgn="auto" hangingPunct="1">
              <a:spcBef>
                <a:spcPts val="0"/>
              </a:spcBef>
              <a:spcAft>
                <a:spcPts val="0"/>
              </a:spcAft>
              <a:defRPr/>
            </a:pPr>
            <a:r>
              <a:rPr lang="en-GB" sz="3600" dirty="0" smtClean="0">
                <a:latin typeface="+mj-lt"/>
              </a:rPr>
              <a:t>Should You Have an Email Address?</a:t>
            </a:r>
            <a:endParaRPr lang="en-GB" sz="3600" dirty="0">
              <a:latin typeface="+mj-lt"/>
            </a:endParaRPr>
          </a:p>
        </p:txBody>
      </p:sp>
      <p:grpSp>
        <p:nvGrpSpPr>
          <p:cNvPr id="19" name="Group 18"/>
          <p:cNvGrpSpPr>
            <a:grpSpLocks/>
          </p:cNvGrpSpPr>
          <p:nvPr/>
        </p:nvGrpSpPr>
        <p:grpSpPr bwMode="auto">
          <a:xfrm>
            <a:off x="769938" y="1417857"/>
            <a:ext cx="7826681" cy="1093558"/>
            <a:chOff x="769937" y="1500098"/>
            <a:chExt cx="7826736" cy="1094776"/>
          </a:xfrm>
        </p:grpSpPr>
        <p:grpSp>
          <p:nvGrpSpPr>
            <p:cNvPr id="23581" name="Group 4"/>
            <p:cNvGrpSpPr>
              <a:grpSpLocks/>
            </p:cNvGrpSpPr>
            <p:nvPr/>
          </p:nvGrpSpPr>
          <p:grpSpPr bwMode="auto">
            <a:xfrm>
              <a:off x="769937" y="1500098"/>
              <a:ext cx="7618464" cy="1094776"/>
              <a:chOff x="769833" y="3428999"/>
              <a:chExt cx="7618568" cy="1095860"/>
            </a:xfrm>
          </p:grpSpPr>
          <p:sp>
            <p:nvSpPr>
              <p:cNvPr id="9" name="Rectangle 8">
                <a:extLst>
                  <a:ext uri="{FF2B5EF4-FFF2-40B4-BE49-F238E27FC236}">
                    <a16:creationId xmlns:a16="http://schemas.microsoft.com/office/drawing/2014/main" xmlns="" id="{EDB8EB98-2AEA-47CD-8253-49FC2F86DE31}"/>
                  </a:ext>
                </a:extLst>
              </p:cNvPr>
              <p:cNvSpPr/>
              <p:nvPr/>
            </p:nvSpPr>
            <p:spPr>
              <a:xfrm>
                <a:off x="769833" y="3471951"/>
                <a:ext cx="7618568" cy="1052908"/>
              </a:xfrm>
              <a:prstGeom prst="rect">
                <a:avLst/>
              </a:prstGeom>
              <a:solidFill>
                <a:schemeClr val="bg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nvGrpSpPr>
              <p:cNvPr id="23584" name="Group 7"/>
              <p:cNvGrpSpPr>
                <a:grpSpLocks/>
              </p:cNvGrpSpPr>
              <p:nvPr/>
            </p:nvGrpSpPr>
            <p:grpSpPr bwMode="auto">
              <a:xfrm>
                <a:off x="923925" y="3428999"/>
                <a:ext cx="614587" cy="104775"/>
                <a:chOff x="7225665" y="3428999"/>
                <a:chExt cx="614587" cy="104775"/>
              </a:xfrm>
            </p:grpSpPr>
            <p:sp>
              <p:nvSpPr>
                <p:cNvPr id="11" name="Oval 10">
                  <a:extLst>
                    <a:ext uri="{FF2B5EF4-FFF2-40B4-BE49-F238E27FC236}">
                      <a16:creationId xmlns:a16="http://schemas.microsoft.com/office/drawing/2014/main" xmlns="" id="{CC0F7FB9-E36A-4B59-9199-8A239B21E3D3}"/>
                    </a:ext>
                  </a:extLst>
                </p:cNvPr>
                <p:cNvSpPr/>
                <p:nvPr/>
              </p:nvSpPr>
              <p:spPr>
                <a:xfrm>
                  <a:off x="7225563" y="3428999"/>
                  <a:ext cx="104777" cy="104995"/>
                </a:xfrm>
                <a:prstGeom prst="ellipse">
                  <a:avLst/>
                </a:prstGeom>
                <a:solidFill>
                  <a:srgbClr val="E6212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 name="Oval 11">
                  <a:extLst>
                    <a:ext uri="{FF2B5EF4-FFF2-40B4-BE49-F238E27FC236}">
                      <a16:creationId xmlns:a16="http://schemas.microsoft.com/office/drawing/2014/main" xmlns="" id="{CA36577E-805D-452D-BB29-459F921489B1}"/>
                    </a:ext>
                  </a:extLst>
                </p:cNvPr>
                <p:cNvSpPr/>
                <p:nvPr/>
              </p:nvSpPr>
              <p:spPr>
                <a:xfrm>
                  <a:off x="7474806" y="3428999"/>
                  <a:ext cx="104777" cy="104995"/>
                </a:xfrm>
                <a:prstGeom prst="ellipse">
                  <a:avLst/>
                </a:prstGeom>
                <a:solidFill>
                  <a:srgbClr val="F9B10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Oval 12">
                  <a:extLst>
                    <a:ext uri="{FF2B5EF4-FFF2-40B4-BE49-F238E27FC236}">
                      <a16:creationId xmlns:a16="http://schemas.microsoft.com/office/drawing/2014/main" xmlns="" id="{DED497FF-D25B-4ECF-99BA-CD4B593B6F2F}"/>
                    </a:ext>
                  </a:extLst>
                </p:cNvPr>
                <p:cNvSpPr/>
                <p:nvPr/>
              </p:nvSpPr>
              <p:spPr>
                <a:xfrm>
                  <a:off x="7735162" y="3428999"/>
                  <a:ext cx="104777" cy="104995"/>
                </a:xfrm>
                <a:prstGeom prst="ellipse">
                  <a:avLst/>
                </a:prstGeom>
                <a:solidFill>
                  <a:srgbClr val="86BD3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sp>
          <p:nvSpPr>
            <p:cNvPr id="3" name="Rectangle 2">
              <a:extLst>
                <a:ext uri="{FF2B5EF4-FFF2-40B4-BE49-F238E27FC236}">
                  <a16:creationId xmlns:a16="http://schemas.microsoft.com/office/drawing/2014/main" xmlns="" id="{BB223350-F990-4B01-8EA7-8E76FFC49FC5}"/>
                </a:ext>
              </a:extLst>
            </p:cNvPr>
            <p:cNvSpPr/>
            <p:nvPr/>
          </p:nvSpPr>
          <p:spPr>
            <a:xfrm>
              <a:off x="817868" y="1647900"/>
              <a:ext cx="7778805" cy="924359"/>
            </a:xfrm>
            <a:prstGeom prst="rect">
              <a:avLst/>
            </a:prstGeom>
          </p:spPr>
          <p:txBody>
            <a:bodyPr wrap="square">
              <a:spAutoFit/>
            </a:bodyPr>
            <a:lstStyle/>
            <a:p>
              <a:pPr>
                <a:defRPr/>
              </a:pPr>
              <a:r>
                <a:rPr lang="en-GB" dirty="0"/>
                <a:t>It is important to remember that most email providers have age restrictions. Usually, you cannot have your own email address until you are thirteen years old.</a:t>
              </a:r>
            </a:p>
          </p:txBody>
        </p:sp>
      </p:grpSp>
      <p:sp>
        <p:nvSpPr>
          <p:cNvPr id="7" name="Rectangle 6"/>
          <p:cNvSpPr/>
          <p:nvPr/>
        </p:nvSpPr>
        <p:spPr>
          <a:xfrm>
            <a:off x="1277938" y="2714988"/>
            <a:ext cx="4537775" cy="923330"/>
          </a:xfrm>
          <a:prstGeom prst="rect">
            <a:avLst/>
          </a:prstGeom>
        </p:spPr>
        <p:txBody>
          <a:bodyPr wrap="square">
            <a:spAutoFit/>
          </a:bodyPr>
          <a:lstStyle/>
          <a:p>
            <a:r>
              <a:rPr lang="en-GB" dirty="0"/>
              <a:t>If you need to use an email address to contact someone, you could ask to do it with your parents’ email address.</a:t>
            </a:r>
          </a:p>
        </p:txBody>
      </p:sp>
      <p:grpSp>
        <p:nvGrpSpPr>
          <p:cNvPr id="15" name="Group 14"/>
          <p:cNvGrpSpPr/>
          <p:nvPr/>
        </p:nvGrpSpPr>
        <p:grpSpPr>
          <a:xfrm>
            <a:off x="755651" y="2737578"/>
            <a:ext cx="522288" cy="324152"/>
            <a:chOff x="781566" y="2880367"/>
            <a:chExt cx="733211" cy="512121"/>
          </a:xfrm>
        </p:grpSpPr>
        <p:sp>
          <p:nvSpPr>
            <p:cNvPr id="14" name="Chevron 13"/>
            <p:cNvSpPr/>
            <p:nvPr/>
          </p:nvSpPr>
          <p:spPr>
            <a:xfrm>
              <a:off x="781566" y="2880367"/>
              <a:ext cx="443814" cy="512121"/>
            </a:xfrm>
            <a:prstGeom prst="chevron">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7" name="Chevron 46"/>
            <p:cNvSpPr/>
            <p:nvPr/>
          </p:nvSpPr>
          <p:spPr>
            <a:xfrm>
              <a:off x="1070963" y="2880367"/>
              <a:ext cx="443814" cy="512121"/>
            </a:xfrm>
            <a:prstGeom prst="chevron">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50" name="Rectangle 49"/>
          <p:cNvSpPr/>
          <p:nvPr/>
        </p:nvSpPr>
        <p:spPr>
          <a:xfrm>
            <a:off x="1277939" y="3660908"/>
            <a:ext cx="4883964" cy="1200329"/>
          </a:xfrm>
          <a:prstGeom prst="rect">
            <a:avLst/>
          </a:prstGeom>
        </p:spPr>
        <p:txBody>
          <a:bodyPr wrap="square">
            <a:spAutoFit/>
          </a:bodyPr>
          <a:lstStyle/>
          <a:p>
            <a:r>
              <a:rPr lang="en-GB" dirty="0"/>
              <a:t>You might also be able to have an email address on a </a:t>
            </a:r>
            <a:r>
              <a:rPr lang="en-GB" b="1" dirty="0"/>
              <a:t>closed network</a:t>
            </a:r>
            <a:r>
              <a:rPr lang="en-GB" dirty="0"/>
              <a:t>. Your school may set you up an email address which you can use to email other people in your school.</a:t>
            </a:r>
          </a:p>
        </p:txBody>
      </p:sp>
      <p:grpSp>
        <p:nvGrpSpPr>
          <p:cNvPr id="54" name="Group 53"/>
          <p:cNvGrpSpPr/>
          <p:nvPr/>
        </p:nvGrpSpPr>
        <p:grpSpPr>
          <a:xfrm>
            <a:off x="755651" y="3732925"/>
            <a:ext cx="522288" cy="324152"/>
            <a:chOff x="781566" y="2880367"/>
            <a:chExt cx="733211" cy="512121"/>
          </a:xfrm>
        </p:grpSpPr>
        <p:sp>
          <p:nvSpPr>
            <p:cNvPr id="55" name="Chevron 54"/>
            <p:cNvSpPr/>
            <p:nvPr/>
          </p:nvSpPr>
          <p:spPr>
            <a:xfrm>
              <a:off x="781566" y="2880367"/>
              <a:ext cx="443814" cy="512121"/>
            </a:xfrm>
            <a:prstGeom prst="chevron">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6" name="Chevron 55"/>
            <p:cNvSpPr/>
            <p:nvPr/>
          </p:nvSpPr>
          <p:spPr>
            <a:xfrm>
              <a:off x="1070963" y="2880367"/>
              <a:ext cx="443814" cy="512121"/>
            </a:xfrm>
            <a:prstGeom prst="chevron">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944" t="2315" r="2874" b="2310"/>
          <a:stretch/>
        </p:blipFill>
        <p:spPr>
          <a:xfrm>
            <a:off x="6021859" y="2646655"/>
            <a:ext cx="2298357" cy="3366967"/>
          </a:xfrm>
          <a:prstGeom prst="rect">
            <a:avLst/>
          </a:prstGeom>
        </p:spPr>
      </p:pic>
      <p:grpSp>
        <p:nvGrpSpPr>
          <p:cNvPr id="26" name="Group 25"/>
          <p:cNvGrpSpPr>
            <a:grpSpLocks/>
          </p:cNvGrpSpPr>
          <p:nvPr/>
        </p:nvGrpSpPr>
        <p:grpSpPr bwMode="auto">
          <a:xfrm>
            <a:off x="769938" y="4967368"/>
            <a:ext cx="7618410" cy="1093557"/>
            <a:chOff x="769937" y="1500098"/>
            <a:chExt cx="7618464" cy="1094775"/>
          </a:xfrm>
        </p:grpSpPr>
        <p:grpSp>
          <p:nvGrpSpPr>
            <p:cNvPr id="27" name="Group 4"/>
            <p:cNvGrpSpPr>
              <a:grpSpLocks/>
            </p:cNvGrpSpPr>
            <p:nvPr/>
          </p:nvGrpSpPr>
          <p:grpSpPr bwMode="auto">
            <a:xfrm>
              <a:off x="769937" y="1500098"/>
              <a:ext cx="7618464" cy="1094775"/>
              <a:chOff x="769833" y="3428999"/>
              <a:chExt cx="7618568" cy="1095859"/>
            </a:xfrm>
          </p:grpSpPr>
          <p:sp>
            <p:nvSpPr>
              <p:cNvPr id="29" name="Rectangle 28">
                <a:extLst>
                  <a:ext uri="{FF2B5EF4-FFF2-40B4-BE49-F238E27FC236}">
                    <a16:creationId xmlns:a16="http://schemas.microsoft.com/office/drawing/2014/main" xmlns="" id="{EDB8EB98-2AEA-47CD-8253-49FC2F86DE31}"/>
                  </a:ext>
                </a:extLst>
              </p:cNvPr>
              <p:cNvSpPr/>
              <p:nvPr/>
            </p:nvSpPr>
            <p:spPr>
              <a:xfrm>
                <a:off x="769833" y="3471950"/>
                <a:ext cx="7618568" cy="1052908"/>
              </a:xfrm>
              <a:prstGeom prst="rect">
                <a:avLst/>
              </a:prstGeom>
              <a:solidFill>
                <a:schemeClr val="bg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nvGrpSpPr>
              <p:cNvPr id="30" name="Group 7"/>
              <p:cNvGrpSpPr>
                <a:grpSpLocks/>
              </p:cNvGrpSpPr>
              <p:nvPr/>
            </p:nvGrpSpPr>
            <p:grpSpPr bwMode="auto">
              <a:xfrm>
                <a:off x="923925" y="3428999"/>
                <a:ext cx="614587" cy="104775"/>
                <a:chOff x="7225665" y="3428999"/>
                <a:chExt cx="614587" cy="104775"/>
              </a:xfrm>
            </p:grpSpPr>
            <p:sp>
              <p:nvSpPr>
                <p:cNvPr id="31" name="Oval 30">
                  <a:extLst>
                    <a:ext uri="{FF2B5EF4-FFF2-40B4-BE49-F238E27FC236}">
                      <a16:creationId xmlns:a16="http://schemas.microsoft.com/office/drawing/2014/main" xmlns="" id="{CC0F7FB9-E36A-4B59-9199-8A239B21E3D3}"/>
                    </a:ext>
                  </a:extLst>
                </p:cNvPr>
                <p:cNvSpPr/>
                <p:nvPr/>
              </p:nvSpPr>
              <p:spPr>
                <a:xfrm>
                  <a:off x="7225563" y="3428999"/>
                  <a:ext cx="104777" cy="104995"/>
                </a:xfrm>
                <a:prstGeom prst="ellipse">
                  <a:avLst/>
                </a:prstGeom>
                <a:solidFill>
                  <a:srgbClr val="E6212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2" name="Oval 31">
                  <a:extLst>
                    <a:ext uri="{FF2B5EF4-FFF2-40B4-BE49-F238E27FC236}">
                      <a16:creationId xmlns:a16="http://schemas.microsoft.com/office/drawing/2014/main" xmlns="" id="{CA36577E-805D-452D-BB29-459F921489B1}"/>
                    </a:ext>
                  </a:extLst>
                </p:cNvPr>
                <p:cNvSpPr/>
                <p:nvPr/>
              </p:nvSpPr>
              <p:spPr>
                <a:xfrm>
                  <a:off x="7474806" y="3428999"/>
                  <a:ext cx="104777" cy="104995"/>
                </a:xfrm>
                <a:prstGeom prst="ellipse">
                  <a:avLst/>
                </a:prstGeom>
                <a:solidFill>
                  <a:srgbClr val="F9B10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3" name="Oval 32">
                  <a:extLst>
                    <a:ext uri="{FF2B5EF4-FFF2-40B4-BE49-F238E27FC236}">
                      <a16:creationId xmlns:a16="http://schemas.microsoft.com/office/drawing/2014/main" xmlns="" id="{DED497FF-D25B-4ECF-99BA-CD4B593B6F2F}"/>
                    </a:ext>
                  </a:extLst>
                </p:cNvPr>
                <p:cNvSpPr/>
                <p:nvPr/>
              </p:nvSpPr>
              <p:spPr>
                <a:xfrm>
                  <a:off x="7735162" y="3428999"/>
                  <a:ext cx="104777" cy="104995"/>
                </a:xfrm>
                <a:prstGeom prst="ellipse">
                  <a:avLst/>
                </a:prstGeom>
                <a:solidFill>
                  <a:srgbClr val="86BD3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sp>
          <p:nvSpPr>
            <p:cNvPr id="28" name="Rectangle 27">
              <a:extLst>
                <a:ext uri="{FF2B5EF4-FFF2-40B4-BE49-F238E27FC236}">
                  <a16:creationId xmlns:a16="http://schemas.microsoft.com/office/drawing/2014/main" xmlns="" id="{BB223350-F990-4B01-8EA7-8E76FFC49FC5}"/>
                </a:ext>
              </a:extLst>
            </p:cNvPr>
            <p:cNvSpPr/>
            <p:nvPr/>
          </p:nvSpPr>
          <p:spPr>
            <a:xfrm>
              <a:off x="817868" y="1647900"/>
              <a:ext cx="7502400" cy="924359"/>
            </a:xfrm>
            <a:prstGeom prst="rect">
              <a:avLst/>
            </a:prstGeom>
          </p:spPr>
          <p:txBody>
            <a:bodyPr wrap="square">
              <a:spAutoFit/>
            </a:bodyPr>
            <a:lstStyle/>
            <a:p>
              <a:pPr>
                <a:defRPr/>
              </a:pPr>
              <a:r>
                <a:rPr lang="en-GB" dirty="0"/>
                <a:t>On a closed network, only authorised computers or email addresses would be able to connect. This means you would only be able to send or receive emails from the addresses that are part of the school network.</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1000"/>
                                        <p:tgtEl>
                                          <p:spTgt spid="50"/>
                                        </p:tgtEl>
                                      </p:cBhvr>
                                    </p:animEffect>
                                    <p:anim calcmode="lin" valueType="num">
                                      <p:cBhvr>
                                        <p:cTn id="27" dur="1000" fill="hold"/>
                                        <p:tgtEl>
                                          <p:spTgt spid="50"/>
                                        </p:tgtEl>
                                        <p:attrNameLst>
                                          <p:attrName>ppt_x</p:attrName>
                                        </p:attrNameLst>
                                      </p:cBhvr>
                                      <p:tavLst>
                                        <p:tav tm="0">
                                          <p:val>
                                            <p:strVal val="#ppt_x"/>
                                          </p:val>
                                        </p:tav>
                                        <p:tav tm="100000">
                                          <p:val>
                                            <p:strVal val="#ppt_x"/>
                                          </p:val>
                                        </p:tav>
                                      </p:tavLst>
                                    </p:anim>
                                    <p:anim calcmode="lin" valueType="num">
                                      <p:cBhvr>
                                        <p:cTn id="28" dur="1000" fill="hold"/>
                                        <p:tgtEl>
                                          <p:spTgt spid="5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1000"/>
                                        <p:tgtEl>
                                          <p:spTgt spid="54"/>
                                        </p:tgtEl>
                                      </p:cBhvr>
                                    </p:animEffect>
                                    <p:anim calcmode="lin" valueType="num">
                                      <p:cBhvr>
                                        <p:cTn id="32" dur="1000" fill="hold"/>
                                        <p:tgtEl>
                                          <p:spTgt spid="54"/>
                                        </p:tgtEl>
                                        <p:attrNameLst>
                                          <p:attrName>ppt_x</p:attrName>
                                        </p:attrNameLst>
                                      </p:cBhvr>
                                      <p:tavLst>
                                        <p:tav tm="0">
                                          <p:val>
                                            <p:strVal val="#ppt_x"/>
                                          </p:val>
                                        </p:tav>
                                        <p:tav tm="100000">
                                          <p:val>
                                            <p:strVal val="#ppt_x"/>
                                          </p:val>
                                        </p:tav>
                                      </p:tavLst>
                                    </p:anim>
                                    <p:anim calcmode="lin" valueType="num">
                                      <p:cBhvr>
                                        <p:cTn id="3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anim calcmode="lin" valueType="num">
                                      <p:cBhvr>
                                        <p:cTn id="39" dur="500" fill="hold"/>
                                        <p:tgtEl>
                                          <p:spTgt spid="26"/>
                                        </p:tgtEl>
                                        <p:attrNameLst>
                                          <p:attrName>ppt_x</p:attrName>
                                        </p:attrNameLst>
                                      </p:cBhvr>
                                      <p:tavLst>
                                        <p:tav tm="0">
                                          <p:val>
                                            <p:strVal val="#ppt_x"/>
                                          </p:val>
                                        </p:tav>
                                        <p:tav tm="100000">
                                          <p:val>
                                            <p:strVal val="#ppt_x"/>
                                          </p:val>
                                        </p:tav>
                                      </p:tavLst>
                                    </p:anim>
                                    <p:anim calcmode="lin" valueType="num">
                                      <p:cBhvr>
                                        <p:cTn id="40"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xmlns="" id="{2F48D9C5-ABD0-4881-B798-9D5DF8CCD5EB}"/>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a16="http://schemas.microsoft.com/office/drawing/2014/main" xmlns="" id="{57FF11F1-42D0-4F43-8BD8-83E7598AB688}"/>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5364" name="Title 1"/>
          <p:cNvSpPr txBox="1">
            <a:spLocks noChangeArrowheads="1"/>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spcBef>
                <a:spcPct val="0"/>
              </a:spcBef>
              <a:buFontTx/>
              <a:buNone/>
            </a:pPr>
            <a:r>
              <a:rPr lang="en-US" altLang="en-US" sz="3600">
                <a:solidFill>
                  <a:schemeClr val="tx1"/>
                </a:solidFill>
                <a:latin typeface="Twinkl SemiBold" pitchFamily="2" charset="0"/>
              </a:rPr>
              <a:t>Success Criteria</a:t>
            </a:r>
          </a:p>
        </p:txBody>
      </p:sp>
      <p:sp>
        <p:nvSpPr>
          <p:cNvPr id="15365" name="Title 1"/>
          <p:cNvSpPr txBox="1">
            <a:spLocks noChangeArrowheads="1"/>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spcBef>
                <a:spcPct val="0"/>
              </a:spcBef>
              <a:buFontTx/>
              <a:buNone/>
            </a:pPr>
            <a:r>
              <a:rPr lang="en-US" altLang="en-US" sz="3600">
                <a:solidFill>
                  <a:schemeClr val="tx1"/>
                </a:solidFill>
                <a:latin typeface="Twinkl SemiBold" pitchFamily="2" charset="0"/>
              </a:rPr>
              <a:t>Aim</a:t>
            </a:r>
          </a:p>
        </p:txBody>
      </p:sp>
      <p:sp>
        <p:nvSpPr>
          <p:cNvPr id="15366" name="Content Placeholder 15"/>
          <p:cNvSpPr>
            <a:spLocks noGrp="1" noChangeArrowheads="1"/>
          </p:cNvSpPr>
          <p:nvPr>
            <p:ph idx="4294967295"/>
          </p:nvPr>
        </p:nvSpPr>
        <p:spPr>
          <a:xfrm>
            <a:off x="628650" y="1127125"/>
            <a:ext cx="7886700" cy="1409700"/>
          </a:xfrm>
        </p:spPr>
        <p:txBody>
          <a:bodyPr/>
          <a:lstStyle/>
          <a:p>
            <a:pPr eaLnBrk="1" hangingPunct="1"/>
            <a:r>
              <a:rPr lang="en-GB" altLang="en-US" dirty="0" smtClean="0"/>
              <a:t>To safely send and receive emails.</a:t>
            </a:r>
          </a:p>
        </p:txBody>
      </p:sp>
      <p:sp>
        <p:nvSpPr>
          <p:cNvPr id="15367" name="Content Placeholder 15"/>
          <p:cNvSpPr txBox="1">
            <a:spLocks noChangeArrowheads="1"/>
          </p:cNvSpPr>
          <p:nvPr/>
        </p:nvSpPr>
        <p:spPr bwMode="auto">
          <a:xfrm>
            <a:off x="628650" y="3467100"/>
            <a:ext cx="7886700"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r>
              <a:rPr lang="en-GB" altLang="en-US" dirty="0" smtClean="0">
                <a:ea typeface="Sassoon Infant Rg" panose="02000503030000020003" pitchFamily="50" charset="0"/>
                <a:cs typeface="Sassoon Infant Rg" panose="02000503030000020003" pitchFamily="50" charset="0"/>
              </a:rPr>
              <a:t>I can discuss email as a form of communication.</a:t>
            </a:r>
          </a:p>
          <a:p>
            <a:pPr eaLnBrk="1" hangingPunct="1"/>
            <a:r>
              <a:rPr lang="en-GB" altLang="en-US" dirty="0" smtClean="0">
                <a:ea typeface="Sassoon Infant Rg" panose="02000503030000020003" pitchFamily="50" charset="0"/>
                <a:cs typeface="Sassoon Infant Rg" panose="02000503030000020003" pitchFamily="50" charset="0"/>
              </a:rPr>
              <a:t>I can identify an email that I should not open.</a:t>
            </a:r>
          </a:p>
          <a:p>
            <a:pPr eaLnBrk="1" hangingPunct="1"/>
            <a:r>
              <a:rPr lang="en-GB" altLang="en-US" dirty="0" smtClean="0">
                <a:ea typeface="Sassoon Infant Rg" panose="02000503030000020003" pitchFamily="50" charset="0"/>
                <a:cs typeface="Sassoon Infant Rg" panose="02000503030000020003" pitchFamily="50" charset="0"/>
              </a:rPr>
              <a:t>I can write an email with an address and subject.</a:t>
            </a:r>
          </a:p>
          <a:p>
            <a:pPr eaLnBrk="1" hangingPunct="1"/>
            <a:r>
              <a:rPr lang="en-GB" altLang="en-US" dirty="0" smtClean="0">
                <a:ea typeface="Sassoon Infant Rg" panose="02000503030000020003" pitchFamily="50" charset="0"/>
                <a:cs typeface="Sassoon Infant Rg" panose="02000503030000020003" pitchFamily="50" charset="0"/>
              </a:rPr>
              <a:t>I know how to safely send an email.</a:t>
            </a:r>
          </a:p>
          <a:p>
            <a:pPr eaLnBrk="1" hangingPunct="1"/>
            <a:r>
              <a:rPr lang="en-GB" altLang="en-US" dirty="0" smtClean="0">
                <a:ea typeface="Sassoon Infant Rg" panose="02000503030000020003" pitchFamily="50" charset="0"/>
                <a:cs typeface="Sassoon Infant Rg" panose="02000503030000020003" pitchFamily="50" charset="0"/>
              </a:rPr>
              <a:t>I know how to safely receive </a:t>
            </a:r>
            <a:r>
              <a:rPr lang="en-GB" altLang="en-US" smtClean="0">
                <a:ea typeface="Sassoon Infant Rg" panose="02000503030000020003" pitchFamily="50" charset="0"/>
                <a:cs typeface="Sassoon Infant Rg" panose="02000503030000020003" pitchFamily="50" charset="0"/>
              </a:rPr>
              <a:t>an email.</a:t>
            </a:r>
            <a:endParaRPr lang="en-GB" altLang="en-US" dirty="0">
              <a:ea typeface="Sassoon Infant Rg" panose="02000503030000020003" pitchFamily="50" charset="0"/>
              <a:cs typeface="Sassoon Infant Rg" panose="02000503030000020003" pitchFamily="50" charset="0"/>
            </a:endParaRPr>
          </a:p>
        </p:txBody>
      </p:sp>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12775"/>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507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xmlns="" id="{2F48D9C5-ABD0-4881-B798-9D5DF8CCD5EB}"/>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a16="http://schemas.microsoft.com/office/drawing/2014/main" xmlns="" id="{57FF11F1-42D0-4F43-8BD8-83E7598AB688}"/>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5364" name="Title 1"/>
          <p:cNvSpPr txBox="1">
            <a:spLocks noChangeArrowheads="1"/>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spcBef>
                <a:spcPct val="0"/>
              </a:spcBef>
              <a:buFontTx/>
              <a:buNone/>
            </a:pPr>
            <a:r>
              <a:rPr lang="en-US" altLang="en-US" sz="3600">
                <a:solidFill>
                  <a:schemeClr val="tx1"/>
                </a:solidFill>
                <a:latin typeface="Twinkl SemiBold" pitchFamily="2" charset="0"/>
              </a:rPr>
              <a:t>Success Criteria</a:t>
            </a:r>
          </a:p>
        </p:txBody>
      </p:sp>
      <p:sp>
        <p:nvSpPr>
          <p:cNvPr id="15365" name="Title 1"/>
          <p:cNvSpPr txBox="1">
            <a:spLocks noChangeArrowheads="1"/>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spcBef>
                <a:spcPct val="0"/>
              </a:spcBef>
              <a:buFontTx/>
              <a:buNone/>
            </a:pPr>
            <a:r>
              <a:rPr lang="en-US" altLang="en-US" sz="3600">
                <a:solidFill>
                  <a:schemeClr val="tx1"/>
                </a:solidFill>
                <a:latin typeface="Twinkl SemiBold" pitchFamily="2" charset="0"/>
              </a:rPr>
              <a:t>Aim</a:t>
            </a:r>
          </a:p>
        </p:txBody>
      </p:sp>
      <p:sp>
        <p:nvSpPr>
          <p:cNvPr id="15366" name="Content Placeholder 15"/>
          <p:cNvSpPr>
            <a:spLocks noGrp="1" noChangeArrowheads="1"/>
          </p:cNvSpPr>
          <p:nvPr>
            <p:ph idx="4294967295"/>
          </p:nvPr>
        </p:nvSpPr>
        <p:spPr>
          <a:xfrm>
            <a:off x="628650" y="1127125"/>
            <a:ext cx="7886700" cy="1409700"/>
          </a:xfrm>
        </p:spPr>
        <p:txBody>
          <a:bodyPr/>
          <a:lstStyle/>
          <a:p>
            <a:pPr eaLnBrk="1" hangingPunct="1"/>
            <a:r>
              <a:rPr lang="en-GB" altLang="en-US" dirty="0" smtClean="0"/>
              <a:t>To safely send and receive emails.</a:t>
            </a:r>
          </a:p>
        </p:txBody>
      </p:sp>
      <p:sp>
        <p:nvSpPr>
          <p:cNvPr id="15367" name="Content Placeholder 15"/>
          <p:cNvSpPr txBox="1">
            <a:spLocks noChangeArrowheads="1"/>
          </p:cNvSpPr>
          <p:nvPr/>
        </p:nvSpPr>
        <p:spPr bwMode="auto">
          <a:xfrm>
            <a:off x="628650" y="3467100"/>
            <a:ext cx="7886700"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r>
              <a:rPr lang="en-GB" altLang="en-US" dirty="0" smtClean="0">
                <a:ea typeface="Sassoon Infant Rg" panose="02000503030000020003" pitchFamily="50" charset="0"/>
                <a:cs typeface="Sassoon Infant Rg" panose="02000503030000020003" pitchFamily="50" charset="0"/>
              </a:rPr>
              <a:t>I can discuss email as a form of communication.</a:t>
            </a:r>
          </a:p>
          <a:p>
            <a:pPr eaLnBrk="1" hangingPunct="1"/>
            <a:r>
              <a:rPr lang="en-GB" altLang="en-US" dirty="0" smtClean="0">
                <a:ea typeface="Sassoon Infant Rg" panose="02000503030000020003" pitchFamily="50" charset="0"/>
                <a:cs typeface="Sassoon Infant Rg" panose="02000503030000020003" pitchFamily="50" charset="0"/>
              </a:rPr>
              <a:t>I can identify an email that I should not open.</a:t>
            </a:r>
          </a:p>
          <a:p>
            <a:pPr eaLnBrk="1" hangingPunct="1"/>
            <a:r>
              <a:rPr lang="en-GB" altLang="en-US" dirty="0" smtClean="0">
                <a:ea typeface="Sassoon Infant Rg" panose="02000503030000020003" pitchFamily="50" charset="0"/>
                <a:cs typeface="Sassoon Infant Rg" panose="02000503030000020003" pitchFamily="50" charset="0"/>
              </a:rPr>
              <a:t>I can write an email with an address and subject.</a:t>
            </a:r>
          </a:p>
          <a:p>
            <a:pPr eaLnBrk="1" hangingPunct="1"/>
            <a:r>
              <a:rPr lang="en-GB" altLang="en-US" dirty="0" smtClean="0">
                <a:ea typeface="Sassoon Infant Rg" panose="02000503030000020003" pitchFamily="50" charset="0"/>
                <a:cs typeface="Sassoon Infant Rg" panose="02000503030000020003" pitchFamily="50" charset="0"/>
              </a:rPr>
              <a:t>I know how to safely send an email.</a:t>
            </a:r>
          </a:p>
          <a:p>
            <a:pPr eaLnBrk="1" hangingPunct="1"/>
            <a:r>
              <a:rPr lang="en-GB" altLang="en-US" dirty="0" smtClean="0">
                <a:ea typeface="Sassoon Infant Rg" panose="02000503030000020003" pitchFamily="50" charset="0"/>
                <a:cs typeface="Sassoon Infant Rg" panose="02000503030000020003" pitchFamily="50" charset="0"/>
              </a:rPr>
              <a:t>I know how to safely receive an email.</a:t>
            </a:r>
            <a:endParaRPr lang="en-GB" altLang="en-US" dirty="0">
              <a:ea typeface="Sassoon Infant Rg" panose="02000503030000020003" pitchFamily="50" charset="0"/>
              <a:cs typeface="Sassoon Infant Rg" panose="02000503030000020003" pitchFamily="50"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b="28381"/>
          <a:stretch/>
        </p:blipFill>
        <p:spPr>
          <a:xfrm>
            <a:off x="6328001" y="1342767"/>
            <a:ext cx="1598349" cy="2265406"/>
          </a:xfrm>
          <a:prstGeom prst="rect">
            <a:avLst/>
          </a:prstGeom>
        </p:spPr>
      </p:pic>
      <p:sp>
        <p:nvSpPr>
          <p:cNvPr id="2" name="TextBox 1">
            <a:extLst>
              <a:ext uri="{FF2B5EF4-FFF2-40B4-BE49-F238E27FC236}">
                <a16:creationId xmlns:a16="http://schemas.microsoft.com/office/drawing/2014/main" xmlns="" id="{10EEAA79-FEE6-43B6-86DD-F8302D49D8EE}"/>
              </a:ext>
            </a:extLst>
          </p:cNvPr>
          <p:cNvSpPr txBox="1"/>
          <p:nvPr/>
        </p:nvSpPr>
        <p:spPr>
          <a:xfrm>
            <a:off x="755650" y="728663"/>
            <a:ext cx="7632700" cy="646331"/>
          </a:xfrm>
          <a:prstGeom prst="rect">
            <a:avLst/>
          </a:prstGeom>
          <a:noFill/>
        </p:spPr>
        <p:txBody>
          <a:bodyPr>
            <a:spAutoFit/>
          </a:bodyPr>
          <a:lstStyle/>
          <a:p>
            <a:pPr algn="ctr" eaLnBrk="1" fontAlgn="auto" hangingPunct="1">
              <a:spcBef>
                <a:spcPts val="0"/>
              </a:spcBef>
              <a:spcAft>
                <a:spcPts val="0"/>
              </a:spcAft>
              <a:defRPr/>
            </a:pPr>
            <a:r>
              <a:rPr lang="en-GB" sz="3600" dirty="0" smtClean="0">
                <a:latin typeface="+mj-lt"/>
              </a:rPr>
              <a:t>Who Uses Email?</a:t>
            </a:r>
            <a:endParaRPr lang="en-GB" sz="3600" dirty="0">
              <a:latin typeface="+mj-lt"/>
            </a:endParaRPr>
          </a:p>
        </p:txBody>
      </p:sp>
      <p:grpSp>
        <p:nvGrpSpPr>
          <p:cNvPr id="52" name="Group 51"/>
          <p:cNvGrpSpPr>
            <a:grpSpLocks/>
          </p:cNvGrpSpPr>
          <p:nvPr/>
        </p:nvGrpSpPr>
        <p:grpSpPr bwMode="auto">
          <a:xfrm>
            <a:off x="769938" y="3706856"/>
            <a:ext cx="7618412" cy="878779"/>
            <a:chOff x="769834" y="3957356"/>
            <a:chExt cx="7618516" cy="878780"/>
          </a:xfrm>
        </p:grpSpPr>
        <p:grpSp>
          <p:nvGrpSpPr>
            <p:cNvPr id="16403" name="Group 44"/>
            <p:cNvGrpSpPr>
              <a:grpSpLocks/>
            </p:cNvGrpSpPr>
            <p:nvPr/>
          </p:nvGrpSpPr>
          <p:grpSpPr bwMode="auto">
            <a:xfrm>
              <a:off x="769834" y="3957356"/>
              <a:ext cx="7618516" cy="878780"/>
              <a:chOff x="769834" y="3428999"/>
              <a:chExt cx="7618516" cy="878780"/>
            </a:xfrm>
          </p:grpSpPr>
          <p:sp>
            <p:nvSpPr>
              <p:cNvPr id="39" name="Rectangle 38">
                <a:extLst>
                  <a:ext uri="{FF2B5EF4-FFF2-40B4-BE49-F238E27FC236}">
                    <a16:creationId xmlns:a16="http://schemas.microsoft.com/office/drawing/2014/main" xmlns="" id="{BE51FA0D-A5AD-44FD-9427-88DE3248C306}"/>
                  </a:ext>
                </a:extLst>
              </p:cNvPr>
              <p:cNvSpPr/>
              <p:nvPr/>
            </p:nvSpPr>
            <p:spPr>
              <a:xfrm>
                <a:off x="769834" y="3471861"/>
                <a:ext cx="7618516" cy="835918"/>
              </a:xfrm>
              <a:prstGeom prst="rect">
                <a:avLst/>
              </a:prstGeom>
              <a:solidFill>
                <a:schemeClr val="bg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16406" name="Group 43"/>
              <p:cNvGrpSpPr>
                <a:grpSpLocks/>
              </p:cNvGrpSpPr>
              <p:nvPr/>
            </p:nvGrpSpPr>
            <p:grpSpPr bwMode="auto">
              <a:xfrm>
                <a:off x="923925" y="3428999"/>
                <a:ext cx="614587" cy="104775"/>
                <a:chOff x="7225665" y="3428999"/>
                <a:chExt cx="614587" cy="104775"/>
              </a:xfrm>
            </p:grpSpPr>
            <p:sp>
              <p:nvSpPr>
                <p:cNvPr id="41" name="Oval 40">
                  <a:extLst>
                    <a:ext uri="{FF2B5EF4-FFF2-40B4-BE49-F238E27FC236}">
                      <a16:creationId xmlns:a16="http://schemas.microsoft.com/office/drawing/2014/main" xmlns="" id="{2EE4F112-981D-4ADA-BD6A-F225578FB858}"/>
                    </a:ext>
                  </a:extLst>
                </p:cNvPr>
                <p:cNvSpPr/>
                <p:nvPr/>
              </p:nvSpPr>
              <p:spPr>
                <a:xfrm>
                  <a:off x="7225563" y="3428999"/>
                  <a:ext cx="104776" cy="104775"/>
                </a:xfrm>
                <a:prstGeom prst="ellipse">
                  <a:avLst/>
                </a:prstGeom>
                <a:solidFill>
                  <a:srgbClr val="E6212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2" name="Oval 41">
                  <a:extLst>
                    <a:ext uri="{FF2B5EF4-FFF2-40B4-BE49-F238E27FC236}">
                      <a16:creationId xmlns:a16="http://schemas.microsoft.com/office/drawing/2014/main" xmlns="" id="{BF48646A-E876-4ED2-A38D-4132D3CA5678}"/>
                    </a:ext>
                  </a:extLst>
                </p:cNvPr>
                <p:cNvSpPr/>
                <p:nvPr/>
              </p:nvSpPr>
              <p:spPr>
                <a:xfrm>
                  <a:off x="7474804" y="3428999"/>
                  <a:ext cx="104776" cy="104775"/>
                </a:xfrm>
                <a:prstGeom prst="ellipse">
                  <a:avLst/>
                </a:prstGeom>
                <a:solidFill>
                  <a:srgbClr val="F9B10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3" name="Oval 42">
                  <a:extLst>
                    <a:ext uri="{FF2B5EF4-FFF2-40B4-BE49-F238E27FC236}">
                      <a16:creationId xmlns:a16="http://schemas.microsoft.com/office/drawing/2014/main" xmlns="" id="{FADA502A-DA16-4A65-BEFC-46FDBB074373}"/>
                    </a:ext>
                  </a:extLst>
                </p:cNvPr>
                <p:cNvSpPr/>
                <p:nvPr/>
              </p:nvSpPr>
              <p:spPr>
                <a:xfrm>
                  <a:off x="7735158" y="3428999"/>
                  <a:ext cx="104776" cy="104775"/>
                </a:xfrm>
                <a:prstGeom prst="ellipse">
                  <a:avLst/>
                </a:prstGeom>
                <a:solidFill>
                  <a:srgbClr val="86BD3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sp>
          <p:nvSpPr>
            <p:cNvPr id="16404" name="Rectangle 9"/>
            <p:cNvSpPr>
              <a:spLocks noChangeArrowheads="1"/>
            </p:cNvSpPr>
            <p:nvPr/>
          </p:nvSpPr>
          <p:spPr bwMode="auto">
            <a:xfrm>
              <a:off x="857037" y="4097533"/>
              <a:ext cx="7459649" cy="64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GB" altLang="en-US" dirty="0">
                  <a:solidFill>
                    <a:schemeClr val="tx1"/>
                  </a:solidFill>
                </a:rPr>
                <a:t>Most adults now use emails every week or even every day, depending on their jobs. </a:t>
              </a:r>
            </a:p>
          </p:txBody>
        </p:sp>
      </p:grpSp>
      <p:grpSp>
        <p:nvGrpSpPr>
          <p:cNvPr id="53" name="Group 52"/>
          <p:cNvGrpSpPr>
            <a:grpSpLocks/>
          </p:cNvGrpSpPr>
          <p:nvPr/>
        </p:nvGrpSpPr>
        <p:grpSpPr bwMode="auto">
          <a:xfrm>
            <a:off x="769938" y="4675785"/>
            <a:ext cx="7618412" cy="1392290"/>
            <a:chOff x="769834" y="5474652"/>
            <a:chExt cx="7618516" cy="1393668"/>
          </a:xfrm>
        </p:grpSpPr>
        <p:grpSp>
          <p:nvGrpSpPr>
            <p:cNvPr id="16396" name="Group 45"/>
            <p:cNvGrpSpPr>
              <a:grpSpLocks/>
            </p:cNvGrpSpPr>
            <p:nvPr/>
          </p:nvGrpSpPr>
          <p:grpSpPr bwMode="auto">
            <a:xfrm>
              <a:off x="769834" y="5474652"/>
              <a:ext cx="7618516" cy="1393668"/>
              <a:chOff x="769834" y="3428999"/>
              <a:chExt cx="7618516" cy="1393668"/>
            </a:xfrm>
          </p:grpSpPr>
          <p:sp>
            <p:nvSpPr>
              <p:cNvPr id="47" name="Rectangle 46">
                <a:extLst>
                  <a:ext uri="{FF2B5EF4-FFF2-40B4-BE49-F238E27FC236}">
                    <a16:creationId xmlns:a16="http://schemas.microsoft.com/office/drawing/2014/main" xmlns="" id="{E3971F4D-3A35-4261-BDBD-699FF5C51A3C}"/>
                  </a:ext>
                </a:extLst>
              </p:cNvPr>
              <p:cNvSpPr/>
              <p:nvPr/>
            </p:nvSpPr>
            <p:spPr>
              <a:xfrm>
                <a:off x="769834" y="3471902"/>
                <a:ext cx="7618516" cy="1350765"/>
              </a:xfrm>
              <a:prstGeom prst="rect">
                <a:avLst/>
              </a:prstGeom>
              <a:solidFill>
                <a:schemeClr val="bg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nvGrpSpPr>
              <p:cNvPr id="16399" name="Group 47"/>
              <p:cNvGrpSpPr>
                <a:grpSpLocks/>
              </p:cNvGrpSpPr>
              <p:nvPr/>
            </p:nvGrpSpPr>
            <p:grpSpPr bwMode="auto">
              <a:xfrm>
                <a:off x="923925" y="3428999"/>
                <a:ext cx="614587" cy="104775"/>
                <a:chOff x="7225665" y="3428999"/>
                <a:chExt cx="614587" cy="104775"/>
              </a:xfrm>
            </p:grpSpPr>
            <p:sp>
              <p:nvSpPr>
                <p:cNvPr id="49" name="Oval 48">
                  <a:extLst>
                    <a:ext uri="{FF2B5EF4-FFF2-40B4-BE49-F238E27FC236}">
                      <a16:creationId xmlns:a16="http://schemas.microsoft.com/office/drawing/2014/main" xmlns="" id="{6808D7E1-ABFD-41AE-ACEC-14E8E5563511}"/>
                    </a:ext>
                  </a:extLst>
                </p:cNvPr>
                <p:cNvSpPr/>
                <p:nvPr/>
              </p:nvSpPr>
              <p:spPr>
                <a:xfrm>
                  <a:off x="7225563" y="3428999"/>
                  <a:ext cx="104776" cy="104879"/>
                </a:xfrm>
                <a:prstGeom prst="ellipse">
                  <a:avLst/>
                </a:prstGeom>
                <a:solidFill>
                  <a:srgbClr val="E6212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0" name="Oval 49">
                  <a:extLst>
                    <a:ext uri="{FF2B5EF4-FFF2-40B4-BE49-F238E27FC236}">
                      <a16:creationId xmlns:a16="http://schemas.microsoft.com/office/drawing/2014/main" xmlns="" id="{5A34E56D-F186-4F06-A849-F4CB26109B93}"/>
                    </a:ext>
                  </a:extLst>
                </p:cNvPr>
                <p:cNvSpPr/>
                <p:nvPr/>
              </p:nvSpPr>
              <p:spPr>
                <a:xfrm>
                  <a:off x="7474804" y="3428999"/>
                  <a:ext cx="104776" cy="104879"/>
                </a:xfrm>
                <a:prstGeom prst="ellipse">
                  <a:avLst/>
                </a:prstGeom>
                <a:solidFill>
                  <a:srgbClr val="F9B10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1" name="Oval 50">
                  <a:extLst>
                    <a:ext uri="{FF2B5EF4-FFF2-40B4-BE49-F238E27FC236}">
                      <a16:creationId xmlns:a16="http://schemas.microsoft.com/office/drawing/2014/main" xmlns="" id="{C40136CA-0632-44AE-821A-EE3D95C934B8}"/>
                    </a:ext>
                  </a:extLst>
                </p:cNvPr>
                <p:cNvSpPr/>
                <p:nvPr/>
              </p:nvSpPr>
              <p:spPr>
                <a:xfrm>
                  <a:off x="7735158" y="3428999"/>
                  <a:ext cx="104776" cy="104879"/>
                </a:xfrm>
                <a:prstGeom prst="ellipse">
                  <a:avLst/>
                </a:prstGeom>
                <a:solidFill>
                  <a:srgbClr val="86BD3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sp>
          <p:nvSpPr>
            <p:cNvPr id="16397" name="Rectangle 27"/>
            <p:cNvSpPr>
              <a:spLocks noChangeArrowheads="1"/>
            </p:cNvSpPr>
            <p:nvPr/>
          </p:nvSpPr>
          <p:spPr bwMode="auto">
            <a:xfrm>
              <a:off x="846974" y="5638591"/>
              <a:ext cx="7469712" cy="120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eaLnBrk="1" hangingPunct="1">
                <a:lnSpc>
                  <a:spcPct val="100000"/>
                </a:lnSpc>
                <a:spcBef>
                  <a:spcPct val="0"/>
                </a:spcBef>
                <a:buFontTx/>
                <a:buNone/>
              </a:pPr>
              <a:r>
                <a:rPr lang="en-GB" altLang="en-US" dirty="0">
                  <a:solidFill>
                    <a:schemeClr val="tx1"/>
                  </a:solidFill>
                </a:rPr>
                <a:t>Emails are quick and easy to write and send. </a:t>
              </a:r>
            </a:p>
            <a:p>
              <a:pPr eaLnBrk="1" hangingPunct="1">
                <a:lnSpc>
                  <a:spcPct val="100000"/>
                </a:lnSpc>
                <a:spcBef>
                  <a:spcPct val="0"/>
                </a:spcBef>
                <a:buFontTx/>
                <a:buNone/>
              </a:pPr>
              <a:r>
                <a:rPr lang="en-GB" altLang="en-US" dirty="0">
                  <a:solidFill>
                    <a:schemeClr val="tx1"/>
                  </a:solidFill>
                </a:rPr>
                <a:t>It is much quicker to communicate with email than with a letter.</a:t>
              </a:r>
            </a:p>
            <a:p>
              <a:pPr eaLnBrk="1" hangingPunct="1">
                <a:lnSpc>
                  <a:spcPct val="100000"/>
                </a:lnSpc>
                <a:spcBef>
                  <a:spcPct val="0"/>
                </a:spcBef>
                <a:buFontTx/>
                <a:buNone/>
              </a:pPr>
              <a:r>
                <a:rPr lang="en-GB" altLang="en-US" dirty="0">
                  <a:solidFill>
                    <a:schemeClr val="tx1"/>
                  </a:solidFill>
                </a:rPr>
                <a:t>With emails, you also have a record of what’s been said, unlike with a phone call.</a:t>
              </a:r>
            </a:p>
          </p:txBody>
        </p:sp>
      </p:grpSp>
      <p:grpSp>
        <p:nvGrpSpPr>
          <p:cNvPr id="5" name="Group 4"/>
          <p:cNvGrpSpPr/>
          <p:nvPr/>
        </p:nvGrpSpPr>
        <p:grpSpPr>
          <a:xfrm>
            <a:off x="2724452" y="1727682"/>
            <a:ext cx="5201898" cy="707886"/>
            <a:chOff x="850105" y="1362317"/>
            <a:chExt cx="5201898" cy="707886"/>
          </a:xfrm>
        </p:grpSpPr>
        <p:sp>
          <p:nvSpPr>
            <p:cNvPr id="3" name="Oval 2"/>
            <p:cNvSpPr/>
            <p:nvPr/>
          </p:nvSpPr>
          <p:spPr>
            <a:xfrm>
              <a:off x="1028700" y="1596982"/>
              <a:ext cx="404813" cy="404813"/>
            </a:xfrm>
            <a:prstGeom prst="ellipse">
              <a:avLst/>
            </a:prstGeom>
            <a:solidFill>
              <a:srgbClr val="6993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27" name="Oval 26"/>
            <p:cNvSpPr/>
            <p:nvPr/>
          </p:nvSpPr>
          <p:spPr>
            <a:xfrm>
              <a:off x="1165054" y="1385917"/>
              <a:ext cx="252413" cy="243017"/>
            </a:xfrm>
            <a:prstGeom prst="ellipse">
              <a:avLst/>
            </a:prstGeom>
            <a:solidFill>
              <a:srgbClr val="6993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a:t>
              </a:r>
              <a:endParaRPr lang="en-GB" sz="1400" dirty="0"/>
            </a:p>
          </p:txBody>
        </p:sp>
        <p:sp>
          <p:nvSpPr>
            <p:cNvPr id="28" name="Oval 27"/>
            <p:cNvSpPr/>
            <p:nvPr/>
          </p:nvSpPr>
          <p:spPr>
            <a:xfrm>
              <a:off x="850105" y="1537980"/>
              <a:ext cx="252413" cy="243017"/>
            </a:xfrm>
            <a:prstGeom prst="ellipse">
              <a:avLst/>
            </a:prstGeom>
            <a:solidFill>
              <a:srgbClr val="6993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a:t>
              </a:r>
              <a:endParaRPr lang="en-GB" sz="1400" dirty="0"/>
            </a:p>
          </p:txBody>
        </p:sp>
        <p:sp>
          <p:nvSpPr>
            <p:cNvPr id="4" name="Rectangle 3"/>
            <p:cNvSpPr/>
            <p:nvPr/>
          </p:nvSpPr>
          <p:spPr>
            <a:xfrm>
              <a:off x="1480003" y="1362317"/>
              <a:ext cx="4572000" cy="707886"/>
            </a:xfrm>
            <a:prstGeom prst="rect">
              <a:avLst/>
            </a:prstGeom>
          </p:spPr>
          <p:txBody>
            <a:bodyPr>
              <a:spAutoFit/>
            </a:bodyPr>
            <a:lstStyle/>
            <a:p>
              <a:pPr eaLnBrk="1" hangingPunct="1"/>
              <a:r>
                <a:rPr lang="en-GB" altLang="en-US" sz="2000" b="1" dirty="0" smtClean="0">
                  <a:solidFill>
                    <a:srgbClr val="699327"/>
                  </a:solidFill>
                </a:rPr>
                <a:t>Why do we use email?</a:t>
              </a:r>
            </a:p>
            <a:p>
              <a:pPr eaLnBrk="1" hangingPunct="1"/>
              <a:r>
                <a:rPr lang="en-GB" altLang="en-US" sz="2000" b="1" dirty="0" smtClean="0">
                  <a:solidFill>
                    <a:srgbClr val="699327"/>
                  </a:solidFill>
                </a:rPr>
                <a:t>What is it useful for?</a:t>
              </a:r>
              <a:endParaRPr lang="en-GB" altLang="en-US" sz="2000" b="1" dirty="0">
                <a:solidFill>
                  <a:srgbClr val="699327"/>
                </a:solidFill>
              </a:endParaRPr>
            </a:p>
          </p:txBody>
        </p:sp>
      </p:gr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26392"/>
          <a:stretch/>
        </p:blipFill>
        <p:spPr>
          <a:xfrm>
            <a:off x="906335" y="1219200"/>
            <a:ext cx="1573543" cy="2388973"/>
          </a:xfrm>
          <a:prstGeom prst="rect">
            <a:avLst/>
          </a:prstGeom>
        </p:spPr>
      </p:pic>
      <p:grpSp>
        <p:nvGrpSpPr>
          <p:cNvPr id="9" name="Group 8"/>
          <p:cNvGrpSpPr/>
          <p:nvPr/>
        </p:nvGrpSpPr>
        <p:grpSpPr>
          <a:xfrm>
            <a:off x="4141462" y="2665026"/>
            <a:ext cx="855234" cy="855234"/>
            <a:chOff x="4141462" y="2598079"/>
            <a:chExt cx="855234" cy="855234"/>
          </a:xfrm>
        </p:grpSpPr>
        <p:sp>
          <p:nvSpPr>
            <p:cNvPr id="6" name="Rounded Rectangle 5"/>
            <p:cNvSpPr/>
            <p:nvPr/>
          </p:nvSpPr>
          <p:spPr>
            <a:xfrm>
              <a:off x="4141462" y="2598079"/>
              <a:ext cx="855234" cy="855234"/>
            </a:xfrm>
            <a:prstGeom prst="roundRect">
              <a:avLst/>
            </a:prstGeom>
            <a:solidFill>
              <a:srgbClr val="32B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1651" y="2757552"/>
              <a:ext cx="680698" cy="51899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500"/>
                                        <p:tgtEl>
                                          <p:spTgt spid="53"/>
                                        </p:tgtEl>
                                      </p:cBhvr>
                                    </p:animEffect>
                                    <p:anim calcmode="lin" valueType="num">
                                      <p:cBhvr>
                                        <p:cTn id="15" dur="500" fill="hold"/>
                                        <p:tgtEl>
                                          <p:spTgt spid="53"/>
                                        </p:tgtEl>
                                        <p:attrNameLst>
                                          <p:attrName>ppt_x</p:attrName>
                                        </p:attrNameLst>
                                      </p:cBhvr>
                                      <p:tavLst>
                                        <p:tav tm="0">
                                          <p:val>
                                            <p:strVal val="#ppt_x"/>
                                          </p:val>
                                        </p:tav>
                                        <p:tav tm="100000">
                                          <p:val>
                                            <p:strVal val="#ppt_x"/>
                                          </p:val>
                                        </p:tav>
                                      </p:tavLst>
                                    </p:anim>
                                    <p:anim calcmode="lin" valueType="num">
                                      <p:cBhvr>
                                        <p:cTn id="16"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316" y="1614616"/>
            <a:ext cx="1598349" cy="3163142"/>
          </a:xfrm>
          <a:prstGeom prst="rect">
            <a:avLst/>
          </a:prstGeom>
        </p:spPr>
      </p:pic>
      <p:sp>
        <p:nvSpPr>
          <p:cNvPr id="2" name="TextBox 1">
            <a:extLst>
              <a:ext uri="{FF2B5EF4-FFF2-40B4-BE49-F238E27FC236}">
                <a16:creationId xmlns:a16="http://schemas.microsoft.com/office/drawing/2014/main" xmlns="" id="{10EEAA79-FEE6-43B6-86DD-F8302D49D8EE}"/>
              </a:ext>
            </a:extLst>
          </p:cNvPr>
          <p:cNvSpPr txBox="1"/>
          <p:nvPr/>
        </p:nvSpPr>
        <p:spPr>
          <a:xfrm>
            <a:off x="755650" y="728663"/>
            <a:ext cx="7632700" cy="646331"/>
          </a:xfrm>
          <a:prstGeom prst="rect">
            <a:avLst/>
          </a:prstGeom>
          <a:noFill/>
        </p:spPr>
        <p:txBody>
          <a:bodyPr>
            <a:spAutoFit/>
          </a:bodyPr>
          <a:lstStyle/>
          <a:p>
            <a:pPr algn="ctr" eaLnBrk="1" fontAlgn="auto" hangingPunct="1">
              <a:spcBef>
                <a:spcPts val="0"/>
              </a:spcBef>
              <a:spcAft>
                <a:spcPts val="0"/>
              </a:spcAft>
              <a:defRPr/>
            </a:pPr>
            <a:r>
              <a:rPr lang="en-GB" sz="3600" dirty="0" smtClean="0">
                <a:latin typeface="+mj-lt"/>
              </a:rPr>
              <a:t>Is It Safe?</a:t>
            </a:r>
            <a:endParaRPr lang="en-GB" sz="3600" dirty="0">
              <a:latin typeface="+mj-lt"/>
            </a:endParaRPr>
          </a:p>
        </p:txBody>
      </p:sp>
      <p:sp>
        <p:nvSpPr>
          <p:cNvPr id="33" name="TextBox 32">
            <a:extLst>
              <a:ext uri="{FF2B5EF4-FFF2-40B4-BE49-F238E27FC236}">
                <a16:creationId xmlns:a16="http://schemas.microsoft.com/office/drawing/2014/main" xmlns="" id="{10EEAA79-FEE6-43B6-86DD-F8302D49D8EE}"/>
              </a:ext>
            </a:extLst>
          </p:cNvPr>
          <p:cNvSpPr txBox="1"/>
          <p:nvPr/>
        </p:nvSpPr>
        <p:spPr>
          <a:xfrm>
            <a:off x="755650" y="2692039"/>
            <a:ext cx="7632700" cy="646331"/>
          </a:xfrm>
          <a:prstGeom prst="rect">
            <a:avLst/>
          </a:prstGeom>
          <a:noFill/>
        </p:spPr>
        <p:txBody>
          <a:bodyPr>
            <a:spAutoFit/>
          </a:bodyPr>
          <a:lstStyle/>
          <a:p>
            <a:pPr algn="ctr" eaLnBrk="1" fontAlgn="auto" hangingPunct="1">
              <a:spcBef>
                <a:spcPts val="0"/>
              </a:spcBef>
              <a:spcAft>
                <a:spcPts val="0"/>
              </a:spcAft>
              <a:defRPr/>
            </a:pPr>
            <a:r>
              <a:rPr lang="en-GB" sz="3600" b="1" dirty="0" smtClean="0">
                <a:latin typeface="+mj-lt"/>
              </a:rPr>
              <a:t>Is emailing safe?</a:t>
            </a:r>
            <a:endParaRPr lang="en-GB" sz="3600" b="1" dirty="0">
              <a:latin typeface="+mj-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140" y="1532238"/>
            <a:ext cx="1573543" cy="3245520"/>
          </a:xfrm>
          <a:prstGeom prst="rect">
            <a:avLst/>
          </a:prstGeom>
        </p:spPr>
      </p:pic>
      <p:sp>
        <p:nvSpPr>
          <p:cNvPr id="6" name="Rectangle 5"/>
          <p:cNvSpPr/>
          <p:nvPr/>
        </p:nvSpPr>
        <p:spPr>
          <a:xfrm>
            <a:off x="2286000" y="1579213"/>
            <a:ext cx="4572000" cy="646331"/>
          </a:xfrm>
          <a:prstGeom prst="rect">
            <a:avLst/>
          </a:prstGeom>
        </p:spPr>
        <p:txBody>
          <a:bodyPr>
            <a:spAutoFit/>
          </a:bodyPr>
          <a:lstStyle/>
          <a:p>
            <a:pPr algn="ctr"/>
            <a:r>
              <a:rPr lang="en-GB" dirty="0"/>
              <a:t>Sit with your group. Discuss and try to answer this question:</a:t>
            </a:r>
          </a:p>
        </p:txBody>
      </p:sp>
      <p:grpSp>
        <p:nvGrpSpPr>
          <p:cNvPr id="9" name="Group 8"/>
          <p:cNvGrpSpPr/>
          <p:nvPr/>
        </p:nvGrpSpPr>
        <p:grpSpPr>
          <a:xfrm>
            <a:off x="769938" y="4813161"/>
            <a:ext cx="7618412" cy="1063507"/>
            <a:chOff x="769938" y="4813161"/>
            <a:chExt cx="7618412" cy="1063507"/>
          </a:xfrm>
        </p:grpSpPr>
        <p:grpSp>
          <p:nvGrpSpPr>
            <p:cNvPr id="52" name="Group 51"/>
            <p:cNvGrpSpPr>
              <a:grpSpLocks/>
            </p:cNvGrpSpPr>
            <p:nvPr/>
          </p:nvGrpSpPr>
          <p:grpSpPr bwMode="auto">
            <a:xfrm>
              <a:off x="769938" y="4813161"/>
              <a:ext cx="7618412" cy="1063507"/>
              <a:chOff x="769834" y="3957356"/>
              <a:chExt cx="7618516" cy="1063508"/>
            </a:xfrm>
          </p:grpSpPr>
          <p:grpSp>
            <p:nvGrpSpPr>
              <p:cNvPr id="16403" name="Group 44"/>
              <p:cNvGrpSpPr>
                <a:grpSpLocks/>
              </p:cNvGrpSpPr>
              <p:nvPr/>
            </p:nvGrpSpPr>
            <p:grpSpPr bwMode="auto">
              <a:xfrm>
                <a:off x="769834" y="3957356"/>
                <a:ext cx="7618516" cy="1063508"/>
                <a:chOff x="769834" y="3428999"/>
                <a:chExt cx="7618516" cy="1063508"/>
              </a:xfrm>
            </p:grpSpPr>
            <p:sp>
              <p:nvSpPr>
                <p:cNvPr id="39" name="Rectangle 38">
                  <a:extLst>
                    <a:ext uri="{FF2B5EF4-FFF2-40B4-BE49-F238E27FC236}">
                      <a16:creationId xmlns:a16="http://schemas.microsoft.com/office/drawing/2014/main" xmlns="" id="{BE51FA0D-A5AD-44FD-9427-88DE3248C306}"/>
                    </a:ext>
                  </a:extLst>
                </p:cNvPr>
                <p:cNvSpPr/>
                <p:nvPr/>
              </p:nvSpPr>
              <p:spPr>
                <a:xfrm>
                  <a:off x="769834" y="3471861"/>
                  <a:ext cx="7618516" cy="1020646"/>
                </a:xfrm>
                <a:prstGeom prst="rect">
                  <a:avLst/>
                </a:prstGeom>
                <a:solidFill>
                  <a:schemeClr val="bg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16406" name="Group 43"/>
                <p:cNvGrpSpPr>
                  <a:grpSpLocks/>
                </p:cNvGrpSpPr>
                <p:nvPr/>
              </p:nvGrpSpPr>
              <p:grpSpPr bwMode="auto">
                <a:xfrm>
                  <a:off x="923925" y="3428999"/>
                  <a:ext cx="614587" cy="104775"/>
                  <a:chOff x="7225665" y="3428999"/>
                  <a:chExt cx="614587" cy="104775"/>
                </a:xfrm>
              </p:grpSpPr>
              <p:sp>
                <p:nvSpPr>
                  <p:cNvPr id="41" name="Oval 40">
                    <a:extLst>
                      <a:ext uri="{FF2B5EF4-FFF2-40B4-BE49-F238E27FC236}">
                        <a16:creationId xmlns:a16="http://schemas.microsoft.com/office/drawing/2014/main" xmlns="" id="{2EE4F112-981D-4ADA-BD6A-F225578FB858}"/>
                      </a:ext>
                    </a:extLst>
                  </p:cNvPr>
                  <p:cNvSpPr/>
                  <p:nvPr/>
                </p:nvSpPr>
                <p:spPr>
                  <a:xfrm>
                    <a:off x="7225563" y="3428999"/>
                    <a:ext cx="104776" cy="104775"/>
                  </a:xfrm>
                  <a:prstGeom prst="ellipse">
                    <a:avLst/>
                  </a:prstGeom>
                  <a:solidFill>
                    <a:srgbClr val="E6212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2" name="Oval 41">
                    <a:extLst>
                      <a:ext uri="{FF2B5EF4-FFF2-40B4-BE49-F238E27FC236}">
                        <a16:creationId xmlns:a16="http://schemas.microsoft.com/office/drawing/2014/main" xmlns="" id="{BF48646A-E876-4ED2-A38D-4132D3CA5678}"/>
                      </a:ext>
                    </a:extLst>
                  </p:cNvPr>
                  <p:cNvSpPr/>
                  <p:nvPr/>
                </p:nvSpPr>
                <p:spPr>
                  <a:xfrm>
                    <a:off x="7474804" y="3428999"/>
                    <a:ext cx="104776" cy="104775"/>
                  </a:xfrm>
                  <a:prstGeom prst="ellipse">
                    <a:avLst/>
                  </a:prstGeom>
                  <a:solidFill>
                    <a:srgbClr val="F9B101"/>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3" name="Oval 42">
                    <a:extLst>
                      <a:ext uri="{FF2B5EF4-FFF2-40B4-BE49-F238E27FC236}">
                        <a16:creationId xmlns:a16="http://schemas.microsoft.com/office/drawing/2014/main" xmlns="" id="{FADA502A-DA16-4A65-BEFC-46FDBB074373}"/>
                      </a:ext>
                    </a:extLst>
                  </p:cNvPr>
                  <p:cNvSpPr/>
                  <p:nvPr/>
                </p:nvSpPr>
                <p:spPr>
                  <a:xfrm>
                    <a:off x="7735158" y="3428999"/>
                    <a:ext cx="104776" cy="104775"/>
                  </a:xfrm>
                  <a:prstGeom prst="ellipse">
                    <a:avLst/>
                  </a:prstGeom>
                  <a:solidFill>
                    <a:srgbClr val="86BD32"/>
                  </a:solidFill>
                  <a:ln w="28575">
                    <a:solidFill>
                      <a:srgbClr val="6993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sp>
            <p:nvSpPr>
              <p:cNvPr id="16404" name="Rectangle 9"/>
              <p:cNvSpPr>
                <a:spLocks noChangeArrowheads="1"/>
              </p:cNvSpPr>
              <p:nvPr/>
            </p:nvSpPr>
            <p:spPr bwMode="auto">
              <a:xfrm>
                <a:off x="857037" y="4218331"/>
                <a:ext cx="4036190" cy="64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winkl" pitchFamily="2" charset="0"/>
                    <a:cs typeface="Twinkl" pitchFamily="2"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winkl" pitchFamily="2" charset="0"/>
                    <a:cs typeface="Twinkl" pitchFamily="2"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winkl" pitchFamily="2" charset="0"/>
                    <a:cs typeface="Twinkl" pitchFamily="2" charset="0"/>
                  </a:defRPr>
                </a:lvl9pPr>
              </a:lstStyle>
              <a:p>
                <a:pPr marL="285750" indent="-285750" eaLnBrk="1" hangingPunct="1">
                  <a:lnSpc>
                    <a:spcPct val="100000"/>
                  </a:lnSpc>
                  <a:spcBef>
                    <a:spcPct val="0"/>
                  </a:spcBef>
                </a:pPr>
                <a:r>
                  <a:rPr lang="en-GB" altLang="en-US" dirty="0">
                    <a:solidFill>
                      <a:schemeClr val="tx1"/>
                    </a:solidFill>
                  </a:rPr>
                  <a:t>Is it safer than sending a letter?</a:t>
                </a:r>
              </a:p>
              <a:p>
                <a:pPr marL="285750" indent="-285750" eaLnBrk="1" hangingPunct="1">
                  <a:lnSpc>
                    <a:spcPct val="100000"/>
                  </a:lnSpc>
                  <a:spcBef>
                    <a:spcPct val="0"/>
                  </a:spcBef>
                </a:pPr>
                <a:r>
                  <a:rPr lang="en-GB" altLang="en-US" dirty="0">
                    <a:solidFill>
                      <a:schemeClr val="tx1"/>
                    </a:solidFill>
                  </a:rPr>
                  <a:t>Could other people see it</a:t>
                </a:r>
                <a:r>
                  <a:rPr lang="en-GB" altLang="en-US" dirty="0" smtClean="0">
                    <a:solidFill>
                      <a:schemeClr val="tx1"/>
                    </a:solidFill>
                  </a:rPr>
                  <a:t>?</a:t>
                </a:r>
                <a:endParaRPr lang="en-GB" altLang="en-US" dirty="0">
                  <a:solidFill>
                    <a:schemeClr val="tx1"/>
                  </a:solidFill>
                </a:endParaRPr>
              </a:p>
            </p:txBody>
          </p:sp>
        </p:grpSp>
        <p:sp>
          <p:nvSpPr>
            <p:cNvPr id="7" name="Rectangle 6"/>
            <p:cNvSpPr/>
            <p:nvPr/>
          </p:nvSpPr>
          <p:spPr>
            <a:xfrm>
              <a:off x="4654377" y="4904680"/>
              <a:ext cx="3665839" cy="923330"/>
            </a:xfrm>
            <a:prstGeom prst="rect">
              <a:avLst/>
            </a:prstGeom>
          </p:spPr>
          <p:txBody>
            <a:bodyPr wrap="square">
              <a:spAutoFit/>
            </a:bodyPr>
            <a:lstStyle/>
            <a:p>
              <a:pPr marL="285750" indent="-285750" eaLnBrk="1" hangingPunct="1">
                <a:buFont typeface="Arial" panose="020B0604020202020204" pitchFamily="34" charset="0"/>
                <a:buChar char="•"/>
              </a:pPr>
              <a:r>
                <a:rPr lang="en-GB" altLang="en-US" dirty="0"/>
                <a:t>Is it always safe to open an email?</a:t>
              </a:r>
            </a:p>
            <a:p>
              <a:pPr marL="285750" indent="-285750" eaLnBrk="1" hangingPunct="1">
                <a:buFont typeface="Arial" panose="020B0604020202020204" pitchFamily="34" charset="0"/>
                <a:buChar char="•"/>
              </a:pPr>
              <a:r>
                <a:rPr lang="en-GB" altLang="en-US" dirty="0"/>
                <a:t>What could an email contain?</a:t>
              </a:r>
            </a:p>
          </p:txBody>
        </p:sp>
      </p:grpSp>
    </p:spTree>
    <p:extLst>
      <p:ext uri="{BB962C8B-B14F-4D97-AF65-F5344CB8AC3E}">
        <p14:creationId xmlns:p14="http://schemas.microsoft.com/office/powerpoint/2010/main" val="324600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966C2FB-02A0-4490-A8A5-38FDE3347769}"/>
              </a:ext>
            </a:extLst>
          </p:cNvPr>
          <p:cNvSpPr txBox="1"/>
          <p:nvPr/>
        </p:nvSpPr>
        <p:spPr>
          <a:xfrm>
            <a:off x="755650" y="728663"/>
            <a:ext cx="7632700" cy="646331"/>
          </a:xfrm>
          <a:prstGeom prst="rect">
            <a:avLst/>
          </a:prstGeom>
          <a:noFill/>
        </p:spPr>
        <p:txBody>
          <a:bodyPr>
            <a:spAutoFit/>
          </a:bodyPr>
          <a:lstStyle/>
          <a:p>
            <a:pPr algn="ctr" eaLnBrk="1" fontAlgn="auto" hangingPunct="1">
              <a:spcBef>
                <a:spcPts val="0"/>
              </a:spcBef>
              <a:spcAft>
                <a:spcPts val="0"/>
              </a:spcAft>
              <a:defRPr/>
            </a:pPr>
            <a:r>
              <a:rPr lang="en-GB" sz="3600" dirty="0" smtClean="0">
                <a:latin typeface="+mj-lt"/>
              </a:rPr>
              <a:t>Stop and Think</a:t>
            </a:r>
            <a:endParaRPr lang="en-GB" sz="3600" dirty="0">
              <a:latin typeface="+mj-lt"/>
            </a:endParaRPr>
          </a:p>
        </p:txBody>
      </p:sp>
      <p:sp>
        <p:nvSpPr>
          <p:cNvPr id="4" name="Rectangle 3"/>
          <p:cNvSpPr/>
          <p:nvPr/>
        </p:nvSpPr>
        <p:spPr>
          <a:xfrm>
            <a:off x="736600" y="1490226"/>
            <a:ext cx="7237627" cy="1831271"/>
          </a:xfrm>
          <a:prstGeom prst="rect">
            <a:avLst/>
          </a:prstGeom>
        </p:spPr>
        <p:txBody>
          <a:bodyPr wrap="square">
            <a:spAutoFit/>
          </a:bodyPr>
          <a:lstStyle/>
          <a:p>
            <a:r>
              <a:rPr lang="en-GB" b="1" dirty="0">
                <a:solidFill>
                  <a:srgbClr val="699327"/>
                </a:solidFill>
              </a:rPr>
              <a:t>There are some basic rules to follow when deciding if an email is safe to open</a:t>
            </a:r>
            <a:r>
              <a:rPr lang="en-GB" b="1" dirty="0" smtClean="0">
                <a:solidFill>
                  <a:srgbClr val="699327"/>
                </a:solidFill>
              </a:rPr>
              <a:t>.</a:t>
            </a:r>
            <a:endParaRPr lang="en-GB" b="1" dirty="0">
              <a:solidFill>
                <a:srgbClr val="699327"/>
              </a:solidFill>
            </a:endParaRPr>
          </a:p>
          <a:p>
            <a:pPr marL="285750" indent="-285750">
              <a:spcAft>
                <a:spcPts val="600"/>
              </a:spcAft>
              <a:buFont typeface="Arial" panose="020B0604020202020204" pitchFamily="34" charset="0"/>
              <a:buChar char="•"/>
            </a:pPr>
            <a:r>
              <a:rPr lang="en-GB" dirty="0"/>
              <a:t>If you know the sender and the subject is something that seems normal, it will likely be safe to open</a:t>
            </a:r>
            <a:r>
              <a:rPr lang="en-GB" dirty="0" smtClean="0"/>
              <a:t>.</a:t>
            </a:r>
            <a:endParaRPr lang="en-GB" dirty="0"/>
          </a:p>
          <a:p>
            <a:pPr marL="285750" indent="-285750">
              <a:spcAft>
                <a:spcPts val="600"/>
              </a:spcAft>
              <a:buFont typeface="Arial" panose="020B0604020202020204" pitchFamily="34" charset="0"/>
              <a:buChar char="•"/>
            </a:pPr>
            <a:r>
              <a:rPr lang="en-GB" dirty="0"/>
              <a:t>If it is from a company that you know, the email address looks correct and the subject seems normal, it will likely be safe to open.</a:t>
            </a:r>
          </a:p>
        </p:txBody>
      </p:sp>
      <p:sp>
        <p:nvSpPr>
          <p:cNvPr id="3" name="Rectangle 2"/>
          <p:cNvSpPr/>
          <p:nvPr/>
        </p:nvSpPr>
        <p:spPr>
          <a:xfrm>
            <a:off x="755650" y="3636783"/>
            <a:ext cx="7632700" cy="436605"/>
          </a:xfrm>
          <a:prstGeom prst="rect">
            <a:avLst/>
          </a:prstGeom>
          <a:solidFill>
            <a:srgbClr val="D93F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Warning Signs</a:t>
            </a:r>
            <a:endParaRPr lang="en-GB" dirty="0"/>
          </a:p>
        </p:txBody>
      </p:sp>
      <p:sp>
        <p:nvSpPr>
          <p:cNvPr id="8" name="Rectangle 7"/>
          <p:cNvSpPr/>
          <p:nvPr/>
        </p:nvSpPr>
        <p:spPr>
          <a:xfrm>
            <a:off x="755650" y="4188620"/>
            <a:ext cx="7632700" cy="1908215"/>
          </a:xfrm>
          <a:prstGeom prst="rect">
            <a:avLst/>
          </a:prstGeom>
        </p:spPr>
        <p:txBody>
          <a:bodyPr wrap="square">
            <a:spAutoFit/>
          </a:bodyPr>
          <a:lstStyle/>
          <a:p>
            <a:r>
              <a:rPr lang="en-GB" b="1" dirty="0">
                <a:solidFill>
                  <a:srgbClr val="D93F15"/>
                </a:solidFill>
              </a:rPr>
              <a:t>One or more of these things might mean an email is unsafe to open:</a:t>
            </a:r>
          </a:p>
          <a:p>
            <a:pPr marL="285750" indent="-285750">
              <a:spcAft>
                <a:spcPts val="600"/>
              </a:spcAft>
              <a:buFont typeface="Arial" panose="020B0604020202020204" pitchFamily="34" charset="0"/>
              <a:buChar char="•"/>
            </a:pPr>
            <a:r>
              <a:rPr lang="en-GB" dirty="0"/>
              <a:t>an unknown or </a:t>
            </a:r>
            <a:r>
              <a:rPr lang="en-GB" dirty="0" smtClean="0"/>
              <a:t>strange-looking </a:t>
            </a:r>
            <a:r>
              <a:rPr lang="en-GB" dirty="0"/>
              <a:t>email </a:t>
            </a:r>
            <a:r>
              <a:rPr lang="en-GB" dirty="0" smtClean="0"/>
              <a:t>address</a:t>
            </a:r>
            <a:endParaRPr lang="en-GB" dirty="0"/>
          </a:p>
          <a:p>
            <a:pPr marL="285750" indent="-285750">
              <a:spcAft>
                <a:spcPts val="600"/>
              </a:spcAft>
              <a:buFont typeface="Arial" panose="020B0604020202020204" pitchFamily="34" charset="0"/>
              <a:buChar char="•"/>
            </a:pPr>
            <a:r>
              <a:rPr lang="en-GB" dirty="0"/>
              <a:t>an email address pretending to be something else (e.g. instead of </a:t>
            </a:r>
            <a:r>
              <a:rPr lang="en-GB" b="1" dirty="0">
                <a:solidFill>
                  <a:srgbClr val="00B0F0"/>
                </a:solidFill>
              </a:rPr>
              <a:t>teacher@twinkl.co.uk</a:t>
            </a:r>
            <a:r>
              <a:rPr lang="en-GB" dirty="0"/>
              <a:t>, the address might say </a:t>
            </a:r>
            <a:r>
              <a:rPr lang="en-GB" b="1" dirty="0">
                <a:solidFill>
                  <a:srgbClr val="00B0F0"/>
                </a:solidFill>
              </a:rPr>
              <a:t>twin.kl.teacher@net.uk</a:t>
            </a:r>
            <a:r>
              <a:rPr lang="en-GB" dirty="0"/>
              <a:t>)</a:t>
            </a:r>
          </a:p>
          <a:p>
            <a:pPr marL="285750" indent="-285750">
              <a:spcAft>
                <a:spcPts val="600"/>
              </a:spcAft>
              <a:buFont typeface="Arial" panose="020B0604020202020204" pitchFamily="34" charset="0"/>
              <a:buChar char="•"/>
            </a:pPr>
            <a:r>
              <a:rPr lang="en-GB" dirty="0"/>
              <a:t>spelling mistakes in the subject or a strange subject title</a:t>
            </a:r>
          </a:p>
        </p:txBody>
      </p:sp>
      <p:sp>
        <p:nvSpPr>
          <p:cNvPr id="9" name="Isosceles Triangle 8"/>
          <p:cNvSpPr/>
          <p:nvPr/>
        </p:nvSpPr>
        <p:spPr>
          <a:xfrm>
            <a:off x="5527987" y="3482335"/>
            <a:ext cx="641756" cy="553238"/>
          </a:xfrm>
          <a:prstGeom prst="triangle">
            <a:avLst/>
          </a:prstGeom>
          <a:solidFill>
            <a:schemeClr val="bg1"/>
          </a:solidFill>
          <a:ln w="38100">
            <a:solidFill>
              <a:srgbClr val="D93F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D93F15"/>
                </a:solidFill>
              </a:rPr>
              <a:t>!</a:t>
            </a:r>
            <a:endParaRPr lang="en-GB" dirty="0">
              <a:solidFill>
                <a:srgbClr val="D93F15"/>
              </a:solidFill>
            </a:endParaRPr>
          </a:p>
        </p:txBody>
      </p:sp>
      <p:sp>
        <p:nvSpPr>
          <p:cNvPr id="19" name="Isosceles Triangle 18"/>
          <p:cNvSpPr/>
          <p:nvPr/>
        </p:nvSpPr>
        <p:spPr>
          <a:xfrm>
            <a:off x="2988502" y="3478439"/>
            <a:ext cx="641756" cy="553238"/>
          </a:xfrm>
          <a:prstGeom prst="triangle">
            <a:avLst/>
          </a:prstGeom>
          <a:solidFill>
            <a:schemeClr val="bg1"/>
          </a:solidFill>
          <a:ln w="38100">
            <a:solidFill>
              <a:srgbClr val="D93F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D93F15"/>
                </a:solidFill>
              </a:rPr>
              <a:t>!</a:t>
            </a:r>
            <a:endParaRPr lang="en-GB" dirty="0">
              <a:solidFill>
                <a:srgbClr val="D93F1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81993">
            <a:off x="1006173" y="2491092"/>
            <a:ext cx="2941733" cy="2079675"/>
          </a:xfrm>
          <a:prstGeom prst="rect">
            <a:avLst/>
          </a:prstGeom>
          <a:effectLst>
            <a:outerShdw blurRad="63500" sx="102000" sy="102000" algn="ctr" rotWithShape="0">
              <a:prstClr val="black">
                <a:alpha val="40000"/>
              </a:prstClr>
            </a:outerShdw>
          </a:effectLst>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82588">
            <a:off x="1309297" y="3101456"/>
            <a:ext cx="2941733" cy="2079674"/>
          </a:xfrm>
          <a:prstGeom prst="rect">
            <a:avLst/>
          </a:prstGeom>
          <a:effectLst>
            <a:outerShdw blurRad="63500" sx="102000" sy="102000" algn="ctr" rotWithShape="0">
              <a:prstClr val="black">
                <a:alpha val="40000"/>
              </a:prstClr>
            </a:outerShdw>
          </a:effectLst>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78177">
            <a:off x="903591" y="3916396"/>
            <a:ext cx="2941733" cy="2079674"/>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90247">
            <a:off x="5787969" y="2471229"/>
            <a:ext cx="2456248" cy="3474402"/>
          </a:xfrm>
          <a:prstGeom prst="rect">
            <a:avLst/>
          </a:prstGeom>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xmlns="" id="{9F9AEF72-C64C-44F6-A676-CE74CF673C6A}"/>
              </a:ext>
            </a:extLst>
          </p:cNvPr>
          <p:cNvSpPr txBox="1"/>
          <p:nvPr/>
        </p:nvSpPr>
        <p:spPr>
          <a:xfrm>
            <a:off x="755650" y="728663"/>
            <a:ext cx="7632700" cy="646331"/>
          </a:xfrm>
          <a:prstGeom prst="rect">
            <a:avLst/>
          </a:prstGeom>
          <a:noFill/>
        </p:spPr>
        <p:txBody>
          <a:bodyPr>
            <a:spAutoFit/>
          </a:bodyPr>
          <a:lstStyle/>
          <a:p>
            <a:pPr algn="ctr" eaLnBrk="1" fontAlgn="auto" hangingPunct="1">
              <a:spcBef>
                <a:spcPts val="0"/>
              </a:spcBef>
              <a:spcAft>
                <a:spcPts val="0"/>
              </a:spcAft>
              <a:defRPr/>
            </a:pPr>
            <a:r>
              <a:rPr lang="en-GB" sz="3600" dirty="0" smtClean="0">
                <a:latin typeface="+mj-lt"/>
              </a:rPr>
              <a:t>Stop and Think</a:t>
            </a:r>
            <a:endParaRPr lang="en-GB" sz="3600" dirty="0">
              <a:latin typeface="+mj-lt"/>
            </a:endParaRPr>
          </a:p>
        </p:txBody>
      </p:sp>
      <p:grpSp>
        <p:nvGrpSpPr>
          <p:cNvPr id="20" name="Group 19"/>
          <p:cNvGrpSpPr>
            <a:grpSpLocks/>
          </p:cNvGrpSpPr>
          <p:nvPr/>
        </p:nvGrpSpPr>
        <p:grpSpPr bwMode="auto">
          <a:xfrm>
            <a:off x="3242114" y="2660905"/>
            <a:ext cx="2822704" cy="2822704"/>
            <a:chOff x="2695574" y="2322539"/>
            <a:chExt cx="3762375" cy="3762375"/>
          </a:xfrm>
        </p:grpSpPr>
        <p:sp>
          <p:nvSpPr>
            <p:cNvPr id="14" name="Oval 13">
              <a:extLst>
                <a:ext uri="{FF2B5EF4-FFF2-40B4-BE49-F238E27FC236}">
                  <a16:creationId xmlns:a16="http://schemas.microsoft.com/office/drawing/2014/main" xmlns="" id="{8CD3C1A7-847B-465C-9A2C-F600E0D03691}"/>
                </a:ext>
              </a:extLst>
            </p:cNvPr>
            <p:cNvSpPr/>
            <p:nvPr/>
          </p:nvSpPr>
          <p:spPr>
            <a:xfrm>
              <a:off x="2695574" y="2322539"/>
              <a:ext cx="3762375" cy="3762375"/>
            </a:xfrm>
            <a:prstGeom prst="ellipse">
              <a:avLst/>
            </a:prstGeom>
            <a:solidFill>
              <a:srgbClr val="86BD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 name="Oval 15">
              <a:extLst>
                <a:ext uri="{FF2B5EF4-FFF2-40B4-BE49-F238E27FC236}">
                  <a16:creationId xmlns:a16="http://schemas.microsoft.com/office/drawing/2014/main" xmlns="" id="{2C6E1D5D-6B01-4FE0-B322-60399C95AEED}"/>
                </a:ext>
              </a:extLst>
            </p:cNvPr>
            <p:cNvSpPr/>
            <p:nvPr/>
          </p:nvSpPr>
          <p:spPr>
            <a:xfrm>
              <a:off x="2762249" y="2428901"/>
              <a:ext cx="3521075" cy="3521075"/>
            </a:xfrm>
            <a:prstGeom prst="ellipse">
              <a:avLst/>
            </a:prstGeom>
            <a:solidFill>
              <a:srgbClr val="B9D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9" name="Oval 18">
              <a:extLst>
                <a:ext uri="{FF2B5EF4-FFF2-40B4-BE49-F238E27FC236}">
                  <a16:creationId xmlns:a16="http://schemas.microsoft.com/office/drawing/2014/main" xmlns="" id="{639076E6-B0BF-4262-9F60-C044A082F2B0}"/>
                </a:ext>
              </a:extLst>
            </p:cNvPr>
            <p:cNvSpPr/>
            <p:nvPr/>
          </p:nvSpPr>
          <p:spPr>
            <a:xfrm>
              <a:off x="3028949" y="2511451"/>
              <a:ext cx="3332163" cy="3332163"/>
            </a:xfrm>
            <a:prstGeom prst="ellipse">
              <a:avLst/>
            </a:prstGeom>
            <a:solidFill>
              <a:srgbClr val="CED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sp>
        <p:nvSpPr>
          <p:cNvPr id="3" name="Rectangle 2"/>
          <p:cNvSpPr/>
          <p:nvPr/>
        </p:nvSpPr>
        <p:spPr>
          <a:xfrm>
            <a:off x="875619" y="1397032"/>
            <a:ext cx="7392762" cy="923330"/>
          </a:xfrm>
          <a:prstGeom prst="rect">
            <a:avLst/>
          </a:prstGeom>
        </p:spPr>
        <p:txBody>
          <a:bodyPr wrap="square">
            <a:spAutoFit/>
          </a:bodyPr>
          <a:lstStyle/>
          <a:p>
            <a:pPr algn="ctr" eaLnBrk="1" hangingPunct="1"/>
            <a:r>
              <a:rPr lang="en-GB" altLang="en-US" dirty="0"/>
              <a:t>Use the </a:t>
            </a:r>
            <a:r>
              <a:rPr lang="en-GB" altLang="en-US" b="1" dirty="0"/>
              <a:t>Safe to Open Activity Sheet </a:t>
            </a:r>
            <a:r>
              <a:rPr lang="en-GB" altLang="en-US" dirty="0"/>
              <a:t>and decide if you would open each email and explain why. Use the </a:t>
            </a:r>
            <a:r>
              <a:rPr lang="en-GB" altLang="en-US" b="1" dirty="0"/>
              <a:t>Email Handy Hints Sheet </a:t>
            </a:r>
            <a:r>
              <a:rPr lang="en-GB" altLang="en-US" dirty="0"/>
              <a:t>to help you remember the rules. </a:t>
            </a:r>
          </a:p>
        </p:txBody>
      </p:sp>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32788" t="-2844" b="1931"/>
          <a:stretch/>
        </p:blipFill>
        <p:spPr>
          <a:xfrm>
            <a:off x="3580097" y="2659450"/>
            <a:ext cx="2065749" cy="2767914"/>
          </a:xfrm>
          <a:prstGeom prst="ellipse">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966C2FB-02A0-4490-A8A5-38FDE3347769}"/>
              </a:ext>
            </a:extLst>
          </p:cNvPr>
          <p:cNvSpPr txBox="1"/>
          <p:nvPr/>
        </p:nvSpPr>
        <p:spPr>
          <a:xfrm>
            <a:off x="755650" y="728663"/>
            <a:ext cx="7632700" cy="646331"/>
          </a:xfrm>
          <a:prstGeom prst="rect">
            <a:avLst/>
          </a:prstGeom>
          <a:noFill/>
        </p:spPr>
        <p:txBody>
          <a:bodyPr>
            <a:spAutoFit/>
          </a:bodyPr>
          <a:lstStyle/>
          <a:p>
            <a:pPr algn="ctr" eaLnBrk="1" fontAlgn="auto" hangingPunct="1">
              <a:spcBef>
                <a:spcPts val="0"/>
              </a:spcBef>
              <a:spcAft>
                <a:spcPts val="0"/>
              </a:spcAft>
              <a:defRPr/>
            </a:pPr>
            <a:r>
              <a:rPr lang="en-GB" sz="3600" dirty="0" smtClean="0">
                <a:latin typeface="+mj-lt"/>
              </a:rPr>
              <a:t>Snappy Senders</a:t>
            </a:r>
            <a:endParaRPr lang="en-GB" sz="3600" dirty="0">
              <a:latin typeface="+mj-lt"/>
            </a:endParaRPr>
          </a:p>
        </p:txBody>
      </p:sp>
      <p:grpSp>
        <p:nvGrpSpPr>
          <p:cNvPr id="29" name="Group 28"/>
          <p:cNvGrpSpPr/>
          <p:nvPr/>
        </p:nvGrpSpPr>
        <p:grpSpPr>
          <a:xfrm>
            <a:off x="2435867" y="1504810"/>
            <a:ext cx="6091284" cy="615878"/>
            <a:chOff x="850105" y="1385917"/>
            <a:chExt cx="6091284" cy="615878"/>
          </a:xfrm>
        </p:grpSpPr>
        <p:sp>
          <p:nvSpPr>
            <p:cNvPr id="30" name="Oval 29"/>
            <p:cNvSpPr/>
            <p:nvPr/>
          </p:nvSpPr>
          <p:spPr>
            <a:xfrm>
              <a:off x="1028700" y="1596982"/>
              <a:ext cx="404813" cy="404813"/>
            </a:xfrm>
            <a:prstGeom prst="ellipse">
              <a:avLst/>
            </a:prstGeom>
            <a:solidFill>
              <a:srgbClr val="6993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31" name="Oval 30"/>
            <p:cNvSpPr/>
            <p:nvPr/>
          </p:nvSpPr>
          <p:spPr>
            <a:xfrm>
              <a:off x="1165054" y="1385917"/>
              <a:ext cx="252413" cy="243017"/>
            </a:xfrm>
            <a:prstGeom prst="ellipse">
              <a:avLst/>
            </a:prstGeom>
            <a:solidFill>
              <a:srgbClr val="6993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a:t>
              </a:r>
              <a:endParaRPr lang="en-GB" sz="1400" dirty="0"/>
            </a:p>
          </p:txBody>
        </p:sp>
        <p:sp>
          <p:nvSpPr>
            <p:cNvPr id="32" name="Oval 31"/>
            <p:cNvSpPr/>
            <p:nvPr/>
          </p:nvSpPr>
          <p:spPr>
            <a:xfrm>
              <a:off x="850105" y="1537980"/>
              <a:ext cx="252413" cy="243017"/>
            </a:xfrm>
            <a:prstGeom prst="ellipse">
              <a:avLst/>
            </a:prstGeom>
            <a:solidFill>
              <a:srgbClr val="6993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a:t>
              </a:r>
              <a:endParaRPr lang="en-GB" sz="1400" dirty="0"/>
            </a:p>
          </p:txBody>
        </p:sp>
        <p:sp>
          <p:nvSpPr>
            <p:cNvPr id="33" name="Rectangle 32"/>
            <p:cNvSpPr/>
            <p:nvPr/>
          </p:nvSpPr>
          <p:spPr>
            <a:xfrm>
              <a:off x="1480003" y="1540064"/>
              <a:ext cx="5461386" cy="400110"/>
            </a:xfrm>
            <a:prstGeom prst="rect">
              <a:avLst/>
            </a:prstGeom>
          </p:spPr>
          <p:txBody>
            <a:bodyPr wrap="square">
              <a:spAutoFit/>
            </a:bodyPr>
            <a:lstStyle/>
            <a:p>
              <a:pPr eaLnBrk="1" hangingPunct="1"/>
              <a:r>
                <a:rPr lang="en-GB" altLang="en-US" sz="2000" b="1" dirty="0" smtClean="0">
                  <a:solidFill>
                    <a:srgbClr val="699327"/>
                  </a:solidFill>
                </a:rPr>
                <a:t>How do we write an email?</a:t>
              </a:r>
            </a:p>
          </p:txBody>
        </p:sp>
      </p:grpSp>
      <p:sp>
        <p:nvSpPr>
          <p:cNvPr id="16" name="Rectangle 15"/>
          <p:cNvSpPr/>
          <p:nvPr/>
        </p:nvSpPr>
        <p:spPr>
          <a:xfrm>
            <a:off x="1277938" y="2285559"/>
            <a:ext cx="7017565" cy="646331"/>
          </a:xfrm>
          <a:prstGeom prst="rect">
            <a:avLst/>
          </a:prstGeom>
        </p:spPr>
        <p:txBody>
          <a:bodyPr wrap="square">
            <a:spAutoFit/>
          </a:bodyPr>
          <a:lstStyle/>
          <a:p>
            <a:r>
              <a:rPr lang="en-GB" dirty="0"/>
              <a:t>Write the email address (or addresses) you are sending it to in the ‘To’ bar.</a:t>
            </a:r>
          </a:p>
        </p:txBody>
      </p:sp>
      <p:grpSp>
        <p:nvGrpSpPr>
          <p:cNvPr id="17" name="Group 16"/>
          <p:cNvGrpSpPr/>
          <p:nvPr/>
        </p:nvGrpSpPr>
        <p:grpSpPr>
          <a:xfrm>
            <a:off x="755651" y="2308149"/>
            <a:ext cx="522288" cy="324152"/>
            <a:chOff x="781566" y="2880367"/>
            <a:chExt cx="733211" cy="512121"/>
          </a:xfrm>
        </p:grpSpPr>
        <p:sp>
          <p:nvSpPr>
            <p:cNvPr id="18" name="Chevron 17"/>
            <p:cNvSpPr/>
            <p:nvPr/>
          </p:nvSpPr>
          <p:spPr>
            <a:xfrm>
              <a:off x="781566" y="2880367"/>
              <a:ext cx="443814" cy="512121"/>
            </a:xfrm>
            <a:prstGeom prst="chevron">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Chevron 18"/>
            <p:cNvSpPr/>
            <p:nvPr/>
          </p:nvSpPr>
          <p:spPr>
            <a:xfrm>
              <a:off x="1070963" y="2880367"/>
              <a:ext cx="443814" cy="512121"/>
            </a:xfrm>
            <a:prstGeom prst="chevron">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0" name="Rectangle 19"/>
          <p:cNvSpPr/>
          <p:nvPr/>
        </p:nvSpPr>
        <p:spPr>
          <a:xfrm>
            <a:off x="1277938" y="3005465"/>
            <a:ext cx="7017565" cy="646331"/>
          </a:xfrm>
          <a:prstGeom prst="rect">
            <a:avLst/>
          </a:prstGeom>
        </p:spPr>
        <p:txBody>
          <a:bodyPr wrap="square">
            <a:spAutoFit/>
          </a:bodyPr>
          <a:lstStyle/>
          <a:p>
            <a:r>
              <a:rPr lang="en-GB" dirty="0"/>
              <a:t>Write a short title for the email in the ‘Subject’ bar that gives the recipient a clue as to what the message is about.</a:t>
            </a:r>
          </a:p>
        </p:txBody>
      </p:sp>
      <p:grpSp>
        <p:nvGrpSpPr>
          <p:cNvPr id="21" name="Group 20"/>
          <p:cNvGrpSpPr/>
          <p:nvPr/>
        </p:nvGrpSpPr>
        <p:grpSpPr>
          <a:xfrm>
            <a:off x="755651" y="3028055"/>
            <a:ext cx="522288" cy="324152"/>
            <a:chOff x="781566" y="2880367"/>
            <a:chExt cx="733211" cy="512121"/>
          </a:xfrm>
        </p:grpSpPr>
        <p:sp>
          <p:nvSpPr>
            <p:cNvPr id="22" name="Chevron 21"/>
            <p:cNvSpPr/>
            <p:nvPr/>
          </p:nvSpPr>
          <p:spPr>
            <a:xfrm>
              <a:off x="781566" y="2880367"/>
              <a:ext cx="443814" cy="512121"/>
            </a:xfrm>
            <a:prstGeom prst="chevron">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Chevron 22"/>
            <p:cNvSpPr/>
            <p:nvPr/>
          </p:nvSpPr>
          <p:spPr>
            <a:xfrm>
              <a:off x="1070963" y="2880367"/>
              <a:ext cx="443814" cy="512121"/>
            </a:xfrm>
            <a:prstGeom prst="chevron">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4" name="Rectangle 23"/>
          <p:cNvSpPr/>
          <p:nvPr/>
        </p:nvSpPr>
        <p:spPr>
          <a:xfrm>
            <a:off x="1277937" y="3725371"/>
            <a:ext cx="7190559" cy="646331"/>
          </a:xfrm>
          <a:prstGeom prst="rect">
            <a:avLst/>
          </a:prstGeom>
        </p:spPr>
        <p:txBody>
          <a:bodyPr wrap="square">
            <a:spAutoFit/>
          </a:bodyPr>
          <a:lstStyle/>
          <a:p>
            <a:r>
              <a:rPr lang="en-GB" dirty="0"/>
              <a:t>Think about who you are sending the email to. Just like a letter, you may need to be more </a:t>
            </a:r>
            <a:r>
              <a:rPr lang="en-GB" b="1" dirty="0"/>
              <a:t>formal</a:t>
            </a:r>
            <a:r>
              <a:rPr lang="en-GB" dirty="0"/>
              <a:t> depending on who you are writing to.</a:t>
            </a:r>
          </a:p>
        </p:txBody>
      </p:sp>
      <p:grpSp>
        <p:nvGrpSpPr>
          <p:cNvPr id="25" name="Group 24"/>
          <p:cNvGrpSpPr/>
          <p:nvPr/>
        </p:nvGrpSpPr>
        <p:grpSpPr>
          <a:xfrm>
            <a:off x="755651" y="3747961"/>
            <a:ext cx="522288" cy="324152"/>
            <a:chOff x="781566" y="2880367"/>
            <a:chExt cx="733211" cy="512121"/>
          </a:xfrm>
        </p:grpSpPr>
        <p:sp>
          <p:nvSpPr>
            <p:cNvPr id="26" name="Chevron 25"/>
            <p:cNvSpPr/>
            <p:nvPr/>
          </p:nvSpPr>
          <p:spPr>
            <a:xfrm>
              <a:off x="781566" y="2880367"/>
              <a:ext cx="443814" cy="512121"/>
            </a:xfrm>
            <a:prstGeom prst="chevron">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Chevron 26"/>
            <p:cNvSpPr/>
            <p:nvPr/>
          </p:nvSpPr>
          <p:spPr>
            <a:xfrm>
              <a:off x="1070963" y="2880367"/>
              <a:ext cx="443814" cy="512121"/>
            </a:xfrm>
            <a:prstGeom prst="chevron">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59306"/>
          <a:stretch/>
        </p:blipFill>
        <p:spPr>
          <a:xfrm>
            <a:off x="1945409" y="4581525"/>
            <a:ext cx="5253182" cy="1511300"/>
          </a:xfrm>
          <a:prstGeom prst="rect">
            <a:avLst/>
          </a:prstGeom>
          <a:ln>
            <a:solidFill>
              <a:schemeClr val="tx1"/>
            </a:solidFill>
          </a:ln>
        </p:spPr>
      </p:pic>
    </p:spTree>
    <p:extLst>
      <p:ext uri="{BB962C8B-B14F-4D97-AF65-F5344CB8AC3E}">
        <p14:creationId xmlns:p14="http://schemas.microsoft.com/office/powerpoint/2010/main" val="243818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966C2FB-02A0-4490-A8A5-38FDE3347769}"/>
              </a:ext>
            </a:extLst>
          </p:cNvPr>
          <p:cNvSpPr txBox="1"/>
          <p:nvPr/>
        </p:nvSpPr>
        <p:spPr>
          <a:xfrm>
            <a:off x="755650" y="728663"/>
            <a:ext cx="7632700" cy="646331"/>
          </a:xfrm>
          <a:prstGeom prst="rect">
            <a:avLst/>
          </a:prstGeom>
          <a:noFill/>
        </p:spPr>
        <p:txBody>
          <a:bodyPr>
            <a:spAutoFit/>
          </a:bodyPr>
          <a:lstStyle/>
          <a:p>
            <a:pPr algn="ctr" eaLnBrk="1" fontAlgn="auto" hangingPunct="1">
              <a:spcBef>
                <a:spcPts val="0"/>
              </a:spcBef>
              <a:spcAft>
                <a:spcPts val="0"/>
              </a:spcAft>
              <a:defRPr/>
            </a:pPr>
            <a:r>
              <a:rPr lang="en-GB" sz="3600" dirty="0" smtClean="0">
                <a:latin typeface="+mj-lt"/>
              </a:rPr>
              <a:t>Email Me</a:t>
            </a:r>
            <a:endParaRPr lang="en-GB" sz="3600" dirty="0">
              <a:latin typeface="+mj-lt"/>
            </a:endParaRPr>
          </a:p>
        </p:txBody>
      </p:sp>
      <p:sp>
        <p:nvSpPr>
          <p:cNvPr id="4" name="Rectangle 3"/>
          <p:cNvSpPr/>
          <p:nvPr/>
        </p:nvSpPr>
        <p:spPr>
          <a:xfrm>
            <a:off x="736600" y="1424761"/>
            <a:ext cx="7566670" cy="646331"/>
          </a:xfrm>
          <a:prstGeom prst="rect">
            <a:avLst/>
          </a:prstGeom>
        </p:spPr>
        <p:txBody>
          <a:bodyPr wrap="square">
            <a:spAutoFit/>
          </a:bodyPr>
          <a:lstStyle/>
          <a:p>
            <a:pPr algn="ctr"/>
            <a:r>
              <a:rPr lang="en-GB" dirty="0"/>
              <a:t>Use your </a:t>
            </a:r>
            <a:r>
              <a:rPr lang="en-GB" b="1" dirty="0"/>
              <a:t>Blank Email Activity Sheet </a:t>
            </a:r>
            <a:r>
              <a:rPr lang="en-GB" dirty="0"/>
              <a:t>or a computer to demonstrate how to write an email.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176" y="2273643"/>
            <a:ext cx="5185648" cy="3666022"/>
          </a:xfrm>
          <a:prstGeom prst="rect">
            <a:avLst/>
          </a:prstGeom>
          <a:effectLst>
            <a:outerShdw blurRad="63500" sx="102000" sy="102000" algn="ctr" rotWithShape="0">
              <a:prstClr val="black">
                <a:alpha val="40000"/>
              </a:prstClr>
            </a:outerShdw>
          </a:effectLst>
        </p:spPr>
      </p:pic>
      <p:grpSp>
        <p:nvGrpSpPr>
          <p:cNvPr id="8" name="Group 7"/>
          <p:cNvGrpSpPr/>
          <p:nvPr/>
        </p:nvGrpSpPr>
        <p:grpSpPr>
          <a:xfrm>
            <a:off x="3526862" y="4151590"/>
            <a:ext cx="4965142" cy="1941235"/>
            <a:chOff x="3526862" y="4151590"/>
            <a:chExt cx="4965142" cy="1941235"/>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44363"/>
            <a:stretch/>
          </p:blipFill>
          <p:spPr>
            <a:xfrm>
              <a:off x="3526862" y="4151590"/>
              <a:ext cx="4965142" cy="1941235"/>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986" t="2023" r="2064" b="11577"/>
            <a:stretch/>
          </p:blipFill>
          <p:spPr>
            <a:xfrm>
              <a:off x="6009434" y="4349578"/>
              <a:ext cx="1990000" cy="1266813"/>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488822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Custom 3">
      <a:majorFont>
        <a:latin typeface="Twinkl Semi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 id="{1ADDB1BB-0B25-4201-92C4-C10345475AC7}" vid="{AEF62274-0B55-49D0-A2A4-32014AE46B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6CDCD123110943A8C145BF711BC26E" ma:contentTypeVersion="" ma:contentTypeDescription="Create a new document." ma:contentTypeScope="" ma:versionID="57dae5c6343700a44bb75baab134953a">
  <xsd:schema xmlns:xsd="http://www.w3.org/2001/XMLSchema" xmlns:xs="http://www.w3.org/2001/XMLSchema" xmlns:p="http://schemas.microsoft.com/office/2006/metadata/properties" xmlns:ns2="07450488-5eec-4160-8bb9-f4adfc39963a" xmlns:ns3="1c7d9a60-9be0-44eb-8679-1d168711d289" targetNamespace="http://schemas.microsoft.com/office/2006/metadata/properties" ma:root="true" ma:fieldsID="4b15388e3eceff410b5b982d4a4e055c" ns2:_="" ns3:_="">
    <xsd:import namespace="07450488-5eec-4160-8bb9-f4adfc39963a"/>
    <xsd:import namespace="1c7d9a60-9be0-44eb-8679-1d168711d2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450488-5eec-4160-8bb9-f4adfc3996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7d9a60-9be0-44eb-8679-1d168711d2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4C2AF1-2FE5-4A4C-B3C6-F1FA33E6B33E}"/>
</file>

<file path=customXml/itemProps2.xml><?xml version="1.0" encoding="utf-8"?>
<ds:datastoreItem xmlns:ds="http://schemas.openxmlformats.org/officeDocument/2006/customXml" ds:itemID="{ADC758C0-38F8-478D-83A0-3E8CCAC8AAE1}"/>
</file>

<file path=customXml/itemProps3.xml><?xml version="1.0" encoding="utf-8"?>
<ds:datastoreItem xmlns:ds="http://schemas.openxmlformats.org/officeDocument/2006/customXml" ds:itemID="{392F2B94-F675-4870-83CB-1D61A54B921E}"/>
</file>

<file path=docProps/app.xml><?xml version="1.0" encoding="utf-8"?>
<Properties xmlns="http://schemas.openxmlformats.org/officeDocument/2006/extended-properties" xmlns:vt="http://schemas.openxmlformats.org/officeDocument/2006/docPropsVTypes">
  <Template>#English Lesson Presentation</Template>
  <TotalTime>575</TotalTime>
  <Words>676</Words>
  <Application>Microsoft Office PowerPoint</Application>
  <PresentationFormat>On-screen Show (4:3)</PresentationFormat>
  <Paragraphs>69</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Tuffy</vt:lpstr>
      <vt:lpstr>Arial</vt:lpstr>
      <vt:lpstr>Twinkl SemiBold</vt:lpstr>
      <vt:lpstr>Sassoon Infant Rg</vt:lpstr>
      <vt:lpstr>Calibri</vt:lpstr>
      <vt:lpstr>Twinkl</vt:lpstr>
      <vt:lpstr>Office Theme</vt:lpstr>
      <vt:lpstr>Computing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 Lima</dc:creator>
  <cp:lastModifiedBy>Rachel Leather</cp:lastModifiedBy>
  <cp:revision>53</cp:revision>
  <dcterms:created xsi:type="dcterms:W3CDTF">2018-05-25T09:29:48Z</dcterms:created>
  <dcterms:modified xsi:type="dcterms:W3CDTF">2018-10-10T13:43:55Z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0x010100976CDCD123110943A8C145BF711BC26E</vt:lpwstr>
  </property>
</Properties>
</file>