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5" r:id="rId3"/>
    <p:sldId id="257" r:id="rId4"/>
    <p:sldId id="266" r:id="rId5"/>
    <p:sldId id="258" r:id="rId6"/>
    <p:sldId id="262" r:id="rId7"/>
    <p:sldId id="263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38C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73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D0C0C-5B2A-4CC6-8FE1-DF0784A0808C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2C894-47B2-489F-AA35-7C7CEAC2E8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993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2C894-47B2-489F-AA35-7C7CEAC2E8A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506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1B5B-009A-441A-946A-DB967A7C05C5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B366-FF89-4449-A665-74519384A15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1B5B-009A-441A-946A-DB967A7C05C5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B366-FF89-4449-A665-74519384A1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1B5B-009A-441A-946A-DB967A7C05C5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B366-FF89-4449-A665-74519384A1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1B5B-009A-441A-946A-DB967A7C05C5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B366-FF89-4449-A665-74519384A15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1B5B-009A-441A-946A-DB967A7C05C5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B366-FF89-4449-A665-74519384A1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1B5B-009A-441A-946A-DB967A7C05C5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B366-FF89-4449-A665-74519384A15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1B5B-009A-441A-946A-DB967A7C05C5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B366-FF89-4449-A665-74519384A15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1B5B-009A-441A-946A-DB967A7C05C5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B366-FF89-4449-A665-74519384A1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1B5B-009A-441A-946A-DB967A7C05C5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B366-FF89-4449-A665-74519384A1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1B5B-009A-441A-946A-DB967A7C05C5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B366-FF89-4449-A665-74519384A15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1B5B-009A-441A-946A-DB967A7C05C5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B366-FF89-4449-A665-74519384A15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EC11B5B-009A-441A-946A-DB967A7C05C5}" type="datetimeFigureOut">
              <a:rPr lang="en-US" smtClean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4CBB366-FF89-4449-A665-74519384A153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535" y="13855"/>
            <a:ext cx="6400800" cy="2286000"/>
          </a:xfrm>
        </p:spPr>
        <p:txBody>
          <a:bodyPr>
            <a:noAutofit/>
          </a:bodyPr>
          <a:lstStyle/>
          <a:p>
            <a:pPr algn="ctr"/>
            <a:endParaRPr lang="en-GB" sz="2800" u="sng" dirty="0">
              <a:solidFill>
                <a:srgbClr val="FF0000"/>
              </a:solidFill>
            </a:endParaRPr>
          </a:p>
          <a:p>
            <a:pPr algn="ctr"/>
            <a:br>
              <a:rPr lang="en-GB" sz="2800" u="sng" dirty="0">
                <a:solidFill>
                  <a:srgbClr val="FF0000"/>
                </a:solidFill>
              </a:rPr>
            </a:br>
            <a:r>
              <a:rPr lang="en-GB" sz="2800" u="sng" dirty="0">
                <a:solidFill>
                  <a:srgbClr val="FF0000"/>
                </a:solidFill>
              </a:rPr>
              <a:t>The Quarrel</a:t>
            </a:r>
          </a:p>
          <a:p>
            <a:pPr algn="ctr"/>
            <a:r>
              <a:rPr lang="en-GB" sz="2800" u="sng" dirty="0">
                <a:solidFill>
                  <a:srgbClr val="FF0000"/>
                </a:solidFill>
              </a:rPr>
              <a:t>By Maxine Kumin</a:t>
            </a:r>
          </a:p>
          <a:p>
            <a:pPr algn="ctr"/>
            <a:endParaRPr lang="en-GB" sz="2800" u="sng" dirty="0">
              <a:solidFill>
                <a:srgbClr val="FF0000"/>
              </a:solidFill>
            </a:endParaRPr>
          </a:p>
          <a:p>
            <a:endParaRPr lang="en-GB" sz="2800" u="sng" dirty="0">
              <a:solidFill>
                <a:srgbClr val="FF0000"/>
              </a:solidFill>
            </a:endParaRPr>
          </a:p>
          <a:p>
            <a:endParaRPr lang="en-GB" sz="2800" u="sng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dirty="0">
                <a:solidFill>
                  <a:srgbClr val="FF0000"/>
                </a:solidFill>
              </a:rPr>
              <a:t>Analysis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dirty="0">
                <a:solidFill>
                  <a:srgbClr val="FF0000"/>
                </a:solidFill>
              </a:rPr>
              <a:t>Word level work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dirty="0">
                <a:solidFill>
                  <a:srgbClr val="FF0000"/>
                </a:solidFill>
              </a:rPr>
              <a:t>Writing tasks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dirty="0">
                <a:solidFill>
                  <a:srgbClr val="FF0000"/>
                </a:solidFill>
              </a:rPr>
              <a:t>Self and</a:t>
            </a:r>
          </a:p>
          <a:p>
            <a:r>
              <a:rPr lang="en-GB" sz="1800" dirty="0">
                <a:solidFill>
                  <a:srgbClr val="FF0000"/>
                </a:solidFill>
              </a:rPr>
              <a:t>       Peer assessment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dirty="0">
                <a:solidFill>
                  <a:srgbClr val="FF0000"/>
                </a:solidFill>
              </a:rPr>
              <a:t>Review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dirty="0">
                <a:solidFill>
                  <a:srgbClr val="FF0000"/>
                </a:solidFill>
              </a:rPr>
              <a:t>Target setting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180617"/>
            <a:ext cx="750859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Fun with poetry!</a:t>
            </a:r>
          </a:p>
        </p:txBody>
      </p:sp>
      <p:pic>
        <p:nvPicPr>
          <p:cNvPr id="1027" name="Picture 3" descr="C:\Users\Jimjo\AppData\Local\Microsoft\Windows\INetCache\IE\BJPTF30L\Poetry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Jimjo\AppData\Local\Microsoft\Windows\INetCache\IE\C7U0OIIT\poetry1b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709" y="42277"/>
            <a:ext cx="1877291" cy="1896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t3.gstatic.com/images?q=tbn:ANd9GcRniWRGvjs5Qyk4o8tPpdW4MaLaLKMMrIoodySRfIKmqY2PvGqTz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810000"/>
            <a:ext cx="2736273" cy="2990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584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535" y="13855"/>
            <a:ext cx="6400800" cy="2286000"/>
          </a:xfrm>
        </p:spPr>
        <p:txBody>
          <a:bodyPr>
            <a:noAutofit/>
          </a:bodyPr>
          <a:lstStyle/>
          <a:p>
            <a:pPr algn="ctr"/>
            <a:endParaRPr lang="en-GB" sz="2800" u="sng" dirty="0">
              <a:solidFill>
                <a:srgbClr val="FF0000"/>
              </a:solidFill>
            </a:endParaRPr>
          </a:p>
          <a:p>
            <a:pPr algn="ctr"/>
            <a:endParaRPr lang="en-GB" sz="2800" u="sng" dirty="0">
              <a:solidFill>
                <a:srgbClr val="FF0000"/>
              </a:solidFill>
            </a:endParaRPr>
          </a:p>
          <a:p>
            <a:endParaRPr lang="en-GB" sz="2800" u="sng" dirty="0">
              <a:solidFill>
                <a:srgbClr val="FF0000"/>
              </a:solidFill>
            </a:endParaRPr>
          </a:p>
          <a:p>
            <a:endParaRPr lang="en-GB" sz="2800" u="sng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53511" y="2180617"/>
            <a:ext cx="38779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GB" sz="8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Quarrel</a:t>
            </a:r>
            <a:endParaRPr lang="en-US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152400"/>
            <a:ext cx="35052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6420" y="242450"/>
            <a:ext cx="335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1) Discuss with a partner  and make notes on what you understand by the word “quarrel”.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4" idx="1"/>
          </p:cNvCxnSpPr>
          <p:nvPr/>
        </p:nvCxnSpPr>
        <p:spPr>
          <a:xfrm flipH="1" flipV="1">
            <a:off x="1066804" y="2667001"/>
            <a:ext cx="1586707" cy="175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592500" y="1524000"/>
            <a:ext cx="665300" cy="9934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</p:cNvCxnSpPr>
          <p:nvPr/>
        </p:nvCxnSpPr>
        <p:spPr>
          <a:xfrm>
            <a:off x="6531496" y="2842337"/>
            <a:ext cx="11647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2"/>
          </p:cNvCxnSpPr>
          <p:nvPr/>
        </p:nvCxnSpPr>
        <p:spPr>
          <a:xfrm flipH="1">
            <a:off x="4592503" y="3504056"/>
            <a:ext cx="1" cy="1144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4800600" y="5029200"/>
            <a:ext cx="41148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5134968"/>
            <a:ext cx="358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2) Look up the word “quarrel” in a thesaurus and write down  similar words to “quarrel”.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228600" y="5105400"/>
            <a:ext cx="38862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6420" y="5150467"/>
            <a:ext cx="35259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3) Think about a time when you have had a quarrel with someone. Tell your partner about it using one of the words from the thesaurus.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0405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180" y="436390"/>
            <a:ext cx="6400800" cy="6858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en-GB" dirty="0"/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58925" y="836868"/>
            <a:ext cx="7924800" cy="3048001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b="1" dirty="0"/>
              <a:t>Said a lightning bug to a firefly,</a:t>
            </a:r>
            <a:endParaRPr lang="en-US" sz="3200" dirty="0"/>
          </a:p>
          <a:p>
            <a:pPr marL="4572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"Look at the lightning bugs fly by!"</a:t>
            </a:r>
            <a:endParaRPr lang="en-US" sz="32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 </a:t>
            </a:r>
          </a:p>
          <a:p>
            <a:pPr marL="4572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"Silly dunce!"</a:t>
            </a:r>
            <a:r>
              <a:rPr lang="en-US" sz="3200" b="1" dirty="0"/>
              <a:t> said the fly. </a:t>
            </a:r>
            <a:r>
              <a:rPr lang="en-US" sz="3200" b="1" dirty="0">
                <a:solidFill>
                  <a:srgbClr val="FF0000"/>
                </a:solidFill>
              </a:rPr>
              <a:t>"What bug ever flew?</a:t>
            </a:r>
            <a:endParaRPr lang="en-US" sz="32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Those are fireflies. And so are you."</a:t>
            </a:r>
            <a:endParaRPr lang="en-US" sz="32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en-GB" sz="2400" b="1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" indent="0">
              <a:buNone/>
            </a:pPr>
            <a:endParaRPr lang="en-GB" sz="2400" b="1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5112326"/>
            <a:ext cx="6422573" cy="17456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2455" y="5126170"/>
            <a:ext cx="594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What has started this quarrel?</a:t>
            </a:r>
          </a:p>
          <a:p>
            <a:r>
              <a:rPr lang="en-GB" sz="2000" dirty="0"/>
              <a:t>What words show us that one creature is being rude to the other?</a:t>
            </a:r>
          </a:p>
          <a:p>
            <a:r>
              <a:rPr lang="en-GB" sz="2000" dirty="0"/>
              <a:t>With a partner, take it in turns to say the </a:t>
            </a:r>
            <a:r>
              <a:rPr lang="en-GB" sz="2000" dirty="0">
                <a:solidFill>
                  <a:srgbClr val="FF0000"/>
                </a:solidFill>
              </a:rPr>
              <a:t>words spoken </a:t>
            </a:r>
            <a:r>
              <a:rPr lang="en-GB" sz="2000" dirty="0"/>
              <a:t>to each other. How did you feel? </a:t>
            </a:r>
          </a:p>
          <a:p>
            <a:endParaRPr lang="en-US" sz="2000" dirty="0"/>
          </a:p>
        </p:txBody>
      </p:sp>
      <p:pic>
        <p:nvPicPr>
          <p:cNvPr id="11" name="Picture 10" descr="http://t3.gstatic.com/images?q=tbn:ANd9GcSP2kPVJmGaH4e7rF3sKNGJlxrCKf5Gc0IK9fp3Gf0q2HLfvH0MY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4724400"/>
            <a:ext cx="2524125" cy="20963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393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180" y="436390"/>
            <a:ext cx="6400800" cy="6858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en-GB" dirty="0"/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66868"/>
            <a:ext cx="7924800" cy="3048001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en-GB" sz="2400" b="1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marL="45720" indent="0">
              <a:buNone/>
            </a:pPr>
            <a:endParaRPr lang="en-GB" sz="2400" b="1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" y="4876800"/>
            <a:ext cx="9144000" cy="1981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>
            <a:off x="6629400" y="0"/>
            <a:ext cx="2514600" cy="14478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4776" y="328680"/>
            <a:ext cx="6400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"Bug!" cried the bug. "Fly!" cried the fly.</a:t>
            </a:r>
          </a:p>
          <a:p>
            <a:r>
              <a:rPr lang="en-US" sz="3200" dirty="0"/>
              <a:t>"Wait!" said a glowworm happening by.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"I'm a worm," </a:t>
            </a:r>
            <a:r>
              <a:rPr lang="en-US" sz="3200" dirty="0">
                <a:solidFill>
                  <a:srgbClr val="7030A0"/>
                </a:solidFill>
              </a:rPr>
              <a:t>squirmed</a:t>
            </a:r>
            <a:r>
              <a:rPr lang="en-US" sz="3200" dirty="0"/>
              <a:t> the worm. "I </a:t>
            </a:r>
            <a:r>
              <a:rPr lang="en-US" sz="3200" dirty="0">
                <a:solidFill>
                  <a:srgbClr val="7030A0"/>
                </a:solidFill>
              </a:rPr>
              <a:t>glimmer</a:t>
            </a:r>
            <a:r>
              <a:rPr lang="en-US" sz="3200" dirty="0"/>
              <a:t> all night.</a:t>
            </a:r>
          </a:p>
          <a:p>
            <a:r>
              <a:rPr lang="en-US" sz="3200" dirty="0"/>
              <a:t>You are worms, both of you. I know that I'm right."</a:t>
            </a:r>
          </a:p>
          <a:p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4891411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Can you find 2 other words in your thesaurus which would work where “</a:t>
            </a:r>
            <a:r>
              <a:rPr lang="en-GB" sz="2400" dirty="0">
                <a:solidFill>
                  <a:srgbClr val="7030A0"/>
                </a:solidFill>
              </a:rPr>
              <a:t>squirmed</a:t>
            </a:r>
            <a:r>
              <a:rPr lang="en-GB" sz="2400" dirty="0"/>
              <a:t>” and “</a:t>
            </a:r>
            <a:r>
              <a:rPr lang="en-GB" sz="2400" dirty="0">
                <a:solidFill>
                  <a:srgbClr val="7030A0"/>
                </a:solidFill>
              </a:rPr>
              <a:t>glimmer</a:t>
            </a:r>
            <a:r>
              <a:rPr lang="en-GB" sz="2400" dirty="0"/>
              <a:t>” are? Write them on your worksheet.</a:t>
            </a:r>
          </a:p>
          <a:p>
            <a:r>
              <a:rPr lang="en-GB" sz="2400" dirty="0"/>
              <a:t>Why has the poet chosen “</a:t>
            </a:r>
            <a:r>
              <a:rPr lang="en-GB" sz="2400" dirty="0">
                <a:solidFill>
                  <a:srgbClr val="7030A0"/>
                </a:solidFill>
              </a:rPr>
              <a:t>squirmed</a:t>
            </a:r>
            <a:r>
              <a:rPr lang="en-GB" sz="2400" dirty="0"/>
              <a:t>” and “</a:t>
            </a:r>
            <a:r>
              <a:rPr lang="en-GB" sz="2400" dirty="0">
                <a:solidFill>
                  <a:srgbClr val="7030A0"/>
                </a:solidFill>
              </a:rPr>
              <a:t>glimmer</a:t>
            </a:r>
            <a:r>
              <a:rPr lang="en-GB" sz="2400" dirty="0"/>
              <a:t>”</a:t>
            </a:r>
          </a:p>
          <a:p>
            <a:r>
              <a:rPr lang="en-GB" sz="2400" dirty="0"/>
              <a:t>Explain why the poet’s word choices are effective.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103425" y="379025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Thesaurus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32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380" y="786940"/>
            <a:ext cx="6400800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b="1" dirty="0"/>
              <a:t>"Fly!" cried the fly. "Worm!" cried the worm.</a:t>
            </a:r>
            <a:endParaRPr lang="en-US" sz="3200" dirty="0"/>
          </a:p>
          <a:p>
            <a:pPr marL="45720" indent="0">
              <a:buNone/>
            </a:pPr>
            <a:r>
              <a:rPr lang="en-US" sz="3200" b="1" dirty="0"/>
              <a:t>"Bug!" cried the bug. "I'm standing firm!"</a:t>
            </a:r>
            <a:endParaRPr lang="en-US" sz="3200" dirty="0"/>
          </a:p>
          <a:p>
            <a:pPr marL="45720" indent="0">
              <a:buNone/>
            </a:pPr>
            <a:r>
              <a:rPr lang="en-US" sz="3200" dirty="0"/>
              <a:t> </a:t>
            </a:r>
          </a:p>
          <a:p>
            <a:pPr marL="45720" indent="0">
              <a:buNone/>
            </a:pPr>
            <a:r>
              <a:rPr lang="en-US" sz="3200" b="1" dirty="0"/>
              <a:t>Back and forth through the dark each shouted his word</a:t>
            </a:r>
            <a:endParaRPr lang="en-US" sz="3200" dirty="0"/>
          </a:p>
          <a:p>
            <a:pPr marL="45720" indent="0">
              <a:buNone/>
            </a:pPr>
            <a:r>
              <a:rPr lang="en-US" sz="3200" b="1" dirty="0"/>
              <a:t>Till their quarrel awakened the early bird.</a:t>
            </a:r>
            <a:endParaRPr lang="en-US" sz="3200" dirty="0"/>
          </a:p>
          <a:p>
            <a:endParaRPr lang="en-GB" sz="3200" dirty="0"/>
          </a:p>
          <a:p>
            <a:pPr marL="45720" indent="0">
              <a:buNone/>
            </a:pPr>
            <a:endParaRPr lang="en-GB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7010400" y="152400"/>
            <a:ext cx="1981200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Colour in or underline the words and punctuation which show us that the quarrel is getting more heated.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92036" y="5943600"/>
            <a:ext cx="705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What do you think might happen next?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26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0" y="207944"/>
            <a:ext cx="6400800" cy="5440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b="1" dirty="0"/>
              <a:t>"You three noisy things, you are all related,"</a:t>
            </a:r>
            <a:endParaRPr lang="en-US" sz="3200" dirty="0"/>
          </a:p>
          <a:p>
            <a:pPr marL="45720" indent="0">
              <a:buNone/>
            </a:pPr>
            <a:r>
              <a:rPr lang="en-US" sz="3200" b="1" dirty="0"/>
              <a:t>She said to the worm, and </a:t>
            </a:r>
            <a:r>
              <a:rPr lang="en-US" sz="3200" b="1" dirty="0">
                <a:solidFill>
                  <a:srgbClr val="FF0000"/>
                </a:solidFill>
              </a:rPr>
              <a:t>promptly ate it</a:t>
            </a:r>
            <a:r>
              <a:rPr lang="en-US" sz="3200" b="1" dirty="0"/>
              <a:t>.</a:t>
            </a:r>
            <a:endParaRPr lang="en-US" sz="3200" dirty="0"/>
          </a:p>
          <a:p>
            <a:pPr marL="45720" indent="0">
              <a:buNone/>
            </a:pPr>
            <a:r>
              <a:rPr lang="en-US" sz="3200" dirty="0"/>
              <a:t> </a:t>
            </a:r>
          </a:p>
          <a:p>
            <a:pPr marL="45720" indent="0">
              <a:buNone/>
            </a:pPr>
            <a:r>
              <a:rPr lang="en-US" sz="3200" b="1" dirty="0"/>
              <a:t>With a </a:t>
            </a:r>
            <a:r>
              <a:rPr lang="en-US" sz="3200" b="1" dirty="0">
                <a:solidFill>
                  <a:srgbClr val="FF0000"/>
                </a:solidFill>
              </a:rPr>
              <a:t>snap of her bill</a:t>
            </a:r>
            <a:r>
              <a:rPr lang="en-US" sz="3200" b="1" dirty="0"/>
              <a:t> she finished the fly,</a:t>
            </a:r>
            <a:endParaRPr lang="en-US" sz="3200" dirty="0"/>
          </a:p>
          <a:p>
            <a:pPr marL="45720" indent="0">
              <a:buNone/>
            </a:pPr>
            <a:r>
              <a:rPr lang="en-US" sz="3200" b="1" dirty="0"/>
              <a:t>And the lightning bug was the last to die.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8" name="Rounded Rectangle 7"/>
          <p:cNvSpPr/>
          <p:nvPr/>
        </p:nvSpPr>
        <p:spPr>
          <a:xfrm>
            <a:off x="3228006" y="5340930"/>
            <a:ext cx="5943600" cy="15170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5428995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does the early bird think about the creatures?</a:t>
            </a:r>
          </a:p>
          <a:p>
            <a:r>
              <a:rPr lang="en-GB" sz="2400" dirty="0"/>
              <a:t>How did she end the quarrel?</a:t>
            </a:r>
            <a:endParaRPr lang="en-US" sz="2400" dirty="0"/>
          </a:p>
        </p:txBody>
      </p:sp>
      <p:sp>
        <p:nvSpPr>
          <p:cNvPr id="15" name="Cloud Callout 14"/>
          <p:cNvSpPr/>
          <p:nvPr/>
        </p:nvSpPr>
        <p:spPr>
          <a:xfrm>
            <a:off x="6594148" y="1600200"/>
            <a:ext cx="2286000" cy="17526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784648" y="1695018"/>
            <a:ext cx="1905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MS Gothic" panose="020B0609070205080204" pitchFamily="49" charset="-128"/>
                <a:ea typeface="MS Gothic" panose="020B0609070205080204" pitchFamily="49" charset="-128"/>
              </a:rPr>
              <a:t>What do the </a:t>
            </a:r>
            <a:r>
              <a:rPr lang="en-GB" sz="2000" b="1" dirty="0">
                <a:solidFill>
                  <a:srgbClr val="FF0000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red words </a:t>
            </a:r>
            <a:r>
              <a:rPr lang="en-GB" sz="2000" b="1" dirty="0">
                <a:latin typeface="MS Gothic" panose="020B0609070205080204" pitchFamily="49" charset="-128"/>
                <a:ea typeface="MS Gothic" panose="020B0609070205080204" pitchFamily="49" charset="-128"/>
              </a:rPr>
              <a:t>tell us about the early bird?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99112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64820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GB" sz="4800" dirty="0">
                <a:latin typeface="MS Gothic" panose="020B0609070205080204" pitchFamily="49" charset="-128"/>
                <a:ea typeface="MS Gothic" panose="020B0609070205080204" pitchFamily="49" charset="-128"/>
              </a:rPr>
              <a:t>What is the message of this poem?</a:t>
            </a:r>
            <a:endParaRPr lang="en-US" sz="48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64680" y="1452789"/>
            <a:ext cx="6400800" cy="439329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b="1" dirty="0"/>
              <a:t>All </a:t>
            </a:r>
            <a:r>
              <a:rPr lang="en-US" sz="3200" b="1" dirty="0">
                <a:solidFill>
                  <a:srgbClr val="FF0000"/>
                </a:solidFill>
              </a:rPr>
              <a:t>glowers</a:t>
            </a:r>
            <a:r>
              <a:rPr lang="en-US" sz="3200" b="1" dirty="0"/>
              <a:t> and </a:t>
            </a:r>
            <a:r>
              <a:rPr lang="en-US" sz="3200" b="1" dirty="0">
                <a:solidFill>
                  <a:srgbClr val="FF0000"/>
                </a:solidFill>
              </a:rPr>
              <a:t>glimmerers</a:t>
            </a:r>
            <a:r>
              <a:rPr lang="en-US" sz="3200" b="1" dirty="0"/>
              <a:t>, there's a MORAL:</a:t>
            </a:r>
            <a:endParaRPr lang="en-US" sz="3200" dirty="0"/>
          </a:p>
          <a:p>
            <a:pPr marL="45720" indent="0">
              <a:buNone/>
            </a:pPr>
            <a:r>
              <a:rPr lang="en-US" sz="3200" b="1" dirty="0">
                <a:solidFill>
                  <a:srgbClr val="D60093"/>
                </a:solidFill>
              </a:rPr>
              <a:t>Shine</a:t>
            </a:r>
            <a:r>
              <a:rPr lang="en-US" sz="3200" b="1" dirty="0"/>
              <a:t> if you must, but do not quarrel.</a:t>
            </a:r>
            <a:endParaRPr lang="en-US" sz="3200" dirty="0"/>
          </a:p>
          <a:p>
            <a:endParaRPr lang="en-US" sz="32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" y="228600"/>
            <a:ext cx="85344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57456" y="38668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can humans be “</a:t>
            </a:r>
            <a:r>
              <a:rPr lang="en-GB" sz="2400" dirty="0">
                <a:solidFill>
                  <a:srgbClr val="FF0000"/>
                </a:solidFill>
              </a:rPr>
              <a:t>glowers</a:t>
            </a:r>
            <a:r>
              <a:rPr lang="en-GB" sz="2400" dirty="0"/>
              <a:t>” and “</a:t>
            </a:r>
            <a:r>
              <a:rPr lang="en-GB" sz="2400" dirty="0">
                <a:solidFill>
                  <a:srgbClr val="FF0000"/>
                </a:solidFill>
              </a:rPr>
              <a:t>glimmerers</a:t>
            </a:r>
            <a:r>
              <a:rPr lang="en-GB" sz="2400" dirty="0"/>
              <a:t>”?</a:t>
            </a:r>
          </a:p>
          <a:p>
            <a:r>
              <a:rPr lang="en-GB" sz="2400" dirty="0"/>
              <a:t>How can humans “</a:t>
            </a:r>
            <a:r>
              <a:rPr lang="en-GB" sz="2400" dirty="0">
                <a:solidFill>
                  <a:srgbClr val="D60093"/>
                </a:solidFill>
              </a:rPr>
              <a:t>Shine</a:t>
            </a:r>
            <a:r>
              <a:rPr lang="en-GB" sz="2400" dirty="0"/>
              <a:t>”?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3031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845105"/>
            <a:ext cx="8839200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en-GB" sz="18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Make an acrostic poem from the word QUARREL.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Research and make a fact file on glowworms and fireflies. Include a ‘Day in the Life of a…………….’ section. Use facts, opinions, images, bullet points and text boxes.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Write about a time when you had a quarrel . You could begin like this:</a:t>
            </a:r>
          </a:p>
          <a:p>
            <a:pPr marL="45720" indent="0">
              <a:buNone/>
            </a:pPr>
            <a:r>
              <a:rPr lang="en-GB" sz="2400" dirty="0"/>
              <a:t> What a day! I knew that now I could never trust my best friend again!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Imagine that you were the early bird in the poem. Write an account from your point of view. You could start like this:</a:t>
            </a:r>
          </a:p>
          <a:p>
            <a:pPr marL="45720" indent="0">
              <a:buNone/>
            </a:pPr>
            <a:r>
              <a:rPr lang="en-GB" sz="2400" dirty="0"/>
              <a:t>What a racket! Those creatures have been arguing now for hours and they are starting to make my feathers flutter!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835582" y="168625"/>
            <a:ext cx="47572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Writing Tasks: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5592846" y="0"/>
            <a:ext cx="3551154" cy="1219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113205"/>
            <a:ext cx="3124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You may choose to respond to these tasks by writing a poem or a story.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1341382" y="6206840"/>
            <a:ext cx="70342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Choose a task. Don’t forget to plan!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9447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68994" y="1170669"/>
            <a:ext cx="7670205" cy="3789245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GB" sz="2400" dirty="0"/>
              <a:t>Peer or self assess the writing task.</a:t>
            </a:r>
          </a:p>
          <a:p>
            <a:pPr marL="45720" indent="0">
              <a:buNone/>
            </a:pPr>
            <a:r>
              <a:rPr lang="en-GB" sz="2400" dirty="0"/>
              <a:t>Have you: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Used accurate punctuation and spelling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Used interesting vocabulary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Used a range of sentences (simple and complex)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Organised your writing into paragraphs or verses (if you did a poem)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Used some descriptive or poetic techniques, for example rhyme, repetition, alliteration or onomatopoeia?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537002" y="55410"/>
            <a:ext cx="366478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72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Review!</a:t>
            </a:r>
            <a:endParaRPr lang="en-US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7626" y="6017927"/>
            <a:ext cx="792877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Set yourself a target to improve from this list.</a:t>
            </a:r>
            <a:endParaRPr lang="en-US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7804556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CDCD123110943A8C145BF711BC26E" ma:contentTypeVersion="" ma:contentTypeDescription="Create a new document." ma:contentTypeScope="" ma:versionID="57dae5c6343700a44bb75baab134953a">
  <xsd:schema xmlns:xsd="http://www.w3.org/2001/XMLSchema" xmlns:xs="http://www.w3.org/2001/XMLSchema" xmlns:p="http://schemas.microsoft.com/office/2006/metadata/properties" xmlns:ns2="07450488-5eec-4160-8bb9-f4adfc39963a" xmlns:ns3="1c7d9a60-9be0-44eb-8679-1d168711d289" targetNamespace="http://schemas.microsoft.com/office/2006/metadata/properties" ma:root="true" ma:fieldsID="4b15388e3eceff410b5b982d4a4e055c" ns2:_="" ns3:_="">
    <xsd:import namespace="07450488-5eec-4160-8bb9-f4adfc39963a"/>
    <xsd:import namespace="1c7d9a60-9be0-44eb-8679-1d168711d2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50488-5eec-4160-8bb9-f4adfc399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d9a60-9be0-44eb-8679-1d168711d2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C40437-8024-41C9-9701-442A8B7FAE44}"/>
</file>

<file path=customXml/itemProps2.xml><?xml version="1.0" encoding="utf-8"?>
<ds:datastoreItem xmlns:ds="http://schemas.openxmlformats.org/officeDocument/2006/customXml" ds:itemID="{9ACE0306-B81D-41FF-A3C3-75F013C0828D}"/>
</file>

<file path=customXml/itemProps3.xml><?xml version="1.0" encoding="utf-8"?>
<ds:datastoreItem xmlns:ds="http://schemas.openxmlformats.org/officeDocument/2006/customXml" ds:itemID="{3C13DC32-9708-48A4-9CA3-2A7854964E09}"/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307</TotalTime>
  <Words>700</Words>
  <Application>Microsoft Office PowerPoint</Application>
  <PresentationFormat>On-screen Show (4:3)</PresentationFormat>
  <Paragraphs>79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Gothic</vt:lpstr>
      <vt:lpstr>Calibri</vt:lpstr>
      <vt:lpstr>Georgia</vt:lpstr>
      <vt:lpstr>Trebuchet MS</vt:lpstr>
      <vt:lpstr>Wingdings</vt:lpstr>
      <vt:lpstr>Slipstream</vt:lpstr>
      <vt:lpstr>PowerPoint Presentation</vt:lpstr>
      <vt:lpstr>PowerPoint Presentation</vt:lpstr>
      <vt:lpstr> </vt:lpstr>
      <vt:lpstr> </vt:lpstr>
      <vt:lpstr>PowerPoint Presentation</vt:lpstr>
      <vt:lpstr>PowerPoint Presentation</vt:lpstr>
      <vt:lpstr>What is the message of this poem?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Malt, Kerry</cp:lastModifiedBy>
  <cp:revision>66</cp:revision>
  <dcterms:created xsi:type="dcterms:W3CDTF">2016-09-23T09:08:40Z</dcterms:created>
  <dcterms:modified xsi:type="dcterms:W3CDTF">2021-04-01T13:17:23Z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0x010100976CDCD123110943A8C145BF711BC26E</vt:lpwstr>
  </property>
</Properties>
</file>