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1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93"/>
  </p:normalViewPr>
  <p:slideViewPr>
    <p:cSldViewPr snapToGrid="0" snapToObjects="1">
      <p:cViewPr varScale="1">
        <p:scale>
          <a:sx n="60" d="100"/>
          <a:sy n="60" d="100"/>
        </p:scale>
        <p:origin x="1332" y="48"/>
      </p:cViewPr>
      <p:guideLst>
        <p:guide orient="horz" pos="6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4A328-8AD7-4345-B09B-C12BA4C9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245" y="839711"/>
            <a:ext cx="5547841" cy="228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F9922-4F46-4B0B-98AE-4C68DA927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60" y="2201688"/>
            <a:ext cx="1731514" cy="216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04F71-3976-4F8C-BD3C-9C4495F8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653" y="2223755"/>
            <a:ext cx="1578442" cy="2169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A152FD-526E-4ADD-AECF-3E948293D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2" y="3277019"/>
            <a:ext cx="2028669" cy="2169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03FF29-03BA-41EA-A102-EE44667C4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197" y="4126766"/>
            <a:ext cx="1737687" cy="1652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7AA01-3C50-49D8-B801-4F53FC2FA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926" y="3115330"/>
            <a:ext cx="3732513" cy="22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58370" y="3213332"/>
            <a:ext cx="5340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long is lunch?</a:t>
            </a:r>
          </a:p>
          <a:p>
            <a:r>
              <a:rPr lang="en-GB" sz="2800" dirty="0"/>
              <a:t>Give your answer in minutes.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306" y="4376225"/>
            <a:ext cx="747045" cy="7470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37150" y="4518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91504"/>
              </p:ext>
            </p:extLst>
          </p:nvPr>
        </p:nvGraphicFramePr>
        <p:xfrm>
          <a:off x="858609" y="795589"/>
          <a:ext cx="8216117" cy="24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64">
                  <a:extLst>
                    <a:ext uri="{9D8B030D-6E8A-4147-A177-3AD203B41FA5}">
                      <a16:colId xmlns:a16="http://schemas.microsoft.com/office/drawing/2014/main" val="2105928527"/>
                    </a:ext>
                  </a:extLst>
                </a:gridCol>
                <a:gridCol w="1342627">
                  <a:extLst>
                    <a:ext uri="{9D8B030D-6E8A-4147-A177-3AD203B41FA5}">
                      <a16:colId xmlns:a16="http://schemas.microsoft.com/office/drawing/2014/main" val="918885822"/>
                    </a:ext>
                  </a:extLst>
                </a:gridCol>
                <a:gridCol w="1794155">
                  <a:extLst>
                    <a:ext uri="{9D8B030D-6E8A-4147-A177-3AD203B41FA5}">
                      <a16:colId xmlns:a16="http://schemas.microsoft.com/office/drawing/2014/main" val="1357454965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1759386911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2374448558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511478521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9.45am – 10.45am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10.55am – 11.55am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11.55am – 1pm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1pm – 2pm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2.10pm – 3.10pm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0341"/>
                  </a:ext>
                </a:extLst>
              </a:tr>
              <a:tr h="19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50645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Green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22447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Yellow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wonderland walk and treasure hunt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arts and crafts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606801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Blue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Marshmallow roasting and campfire songs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3845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6959" y="1441406"/>
            <a:ext cx="1064123" cy="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953000" y="795589"/>
            <a:ext cx="1002475" cy="40284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5138" y="4977140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11:55 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83658" y="4808587"/>
            <a:ext cx="4805672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83658" y="4565272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89330" y="4606223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81" y="497714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1:00 pm</a:t>
            </a:r>
          </a:p>
        </p:txBody>
      </p:sp>
      <p:sp>
        <p:nvSpPr>
          <p:cNvPr id="17" name="Curved Down Arrow 16"/>
          <p:cNvSpPr/>
          <p:nvPr/>
        </p:nvSpPr>
        <p:spPr>
          <a:xfrm rot="5400000">
            <a:off x="5479222" y="3925034"/>
            <a:ext cx="400110" cy="838757"/>
          </a:xfrm>
          <a:prstGeom prst="leftBracket">
            <a:avLst>
              <a:gd name="adj" fmla="val 116664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5267" y="420058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 hour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8756" y="497714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12:55pm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7268" y="3288931"/>
            <a:ext cx="29783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 hour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/>
              <a:t> 60 minutes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59901" y="4606223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rved Down Arrow 21"/>
          <p:cNvSpPr/>
          <p:nvPr/>
        </p:nvSpPr>
        <p:spPr>
          <a:xfrm rot="5400000">
            <a:off x="3071722" y="2356292"/>
            <a:ext cx="400110" cy="3976241"/>
          </a:xfrm>
          <a:prstGeom prst="leftBracket">
            <a:avLst>
              <a:gd name="adj" fmla="val 529935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3099" y="4229493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5 </a:t>
            </a:r>
            <a:r>
              <a:rPr lang="en-GB" sz="2000" dirty="0" err="1"/>
              <a:t>mins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740248" y="4207121"/>
            <a:ext cx="134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60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82212" y="3770302"/>
            <a:ext cx="16927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65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56E7E-5037-4B49-966E-52054DEE4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44" y="2549450"/>
            <a:ext cx="1137253" cy="796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F7B2D-4BB1-45BD-A875-068D1A2C8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510" y="2886030"/>
            <a:ext cx="1064123" cy="283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AF743-5E17-4C52-9DCE-AB10E7E06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696" y="2840620"/>
            <a:ext cx="502562" cy="3878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58609" y="1998564"/>
            <a:ext cx="8221892" cy="6091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7448B-0C71-4E52-AE5D-468EAB45F758}"/>
              </a:ext>
            </a:extLst>
          </p:cNvPr>
          <p:cNvGrpSpPr/>
          <p:nvPr/>
        </p:nvGrpSpPr>
        <p:grpSpPr>
          <a:xfrm>
            <a:off x="8482564" y="1975852"/>
            <a:ext cx="534776" cy="631834"/>
            <a:chOff x="-1022421" y="3463837"/>
            <a:chExt cx="907408" cy="10720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70C71C-0B49-427C-8509-13D0CA03D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22421" y="4124673"/>
              <a:ext cx="755008" cy="39424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1FFF5F1-820A-4297-883E-7E57493AB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216157">
              <a:off x="-896160" y="4134339"/>
              <a:ext cx="755008" cy="39424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1CEF799-B545-48F1-9494-6FD648BCD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341065">
              <a:off x="-755526" y="4106065"/>
              <a:ext cx="562267" cy="293598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1CA2834A-A242-4237-844F-B64ED689A0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80383" t="-5330" r="3343" b="66315"/>
            <a:stretch/>
          </p:blipFill>
          <p:spPr bwMode="auto">
            <a:xfrm>
              <a:off x="-772237" y="3463837"/>
              <a:ext cx="450251" cy="86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9"/>
            <a:srcRect l="55214" b="67278"/>
            <a:stretch/>
          </p:blipFill>
          <p:spPr bwMode="auto">
            <a:xfrm>
              <a:off x="-870021" y="3949117"/>
              <a:ext cx="692366" cy="40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E1E8A6-B802-479B-9F35-E83C87B40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258935" flipH="1">
              <a:off x="-837318" y="4106066"/>
              <a:ext cx="562267" cy="29359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E42495-1C8A-40D4-98E3-7F26F5324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70021" y="4141692"/>
              <a:ext cx="755008" cy="39424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81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2" grpId="0" animBg="1"/>
      <p:bldP spid="12" grpId="0"/>
      <p:bldP spid="16" grpId="0"/>
      <p:bldP spid="17" grpId="0" animBg="1"/>
      <p:bldP spid="18" grpId="0"/>
      <p:bldP spid="18" grpId="1"/>
      <p:bldP spid="19" grpId="0"/>
      <p:bldP spid="20" grpId="0"/>
      <p:bldP spid="22" grpId="0" animBg="1"/>
      <p:bldP spid="23" grpId="0"/>
      <p:bldP spid="24" grpId="0"/>
      <p:bldP spid="25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36881" y="573407"/>
            <a:ext cx="3588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 ticket for the day costs £25, and includes lunch.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629" y="4514027"/>
            <a:ext cx="747045" cy="74704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98473" y="465671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36881" y="1545991"/>
            <a:ext cx="30345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Lunch costs £7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36881" y="2118466"/>
            <a:ext cx="44268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Sledging and marshmallow roasting cost the same.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63326" y="3091050"/>
            <a:ext cx="8516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 winter walk is half the price of sledging.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663326" y="571324"/>
            <a:ext cx="4585568" cy="2464198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1"/>
              <a:gd name="connsiteY0" fmla="*/ 1000 h 10000"/>
              <a:gd name="connsiteX1" fmla="*/ 2500 w 10001"/>
              <a:gd name="connsiteY1" fmla="*/ 2000 h 10000"/>
              <a:gd name="connsiteX2" fmla="*/ 5000 w 10001"/>
              <a:gd name="connsiteY2" fmla="*/ 1000 h 10000"/>
              <a:gd name="connsiteX3" fmla="*/ 7500 w 10001"/>
              <a:gd name="connsiteY3" fmla="*/ 0 h 10000"/>
              <a:gd name="connsiteX4" fmla="*/ 10000 w 10001"/>
              <a:gd name="connsiteY4" fmla="*/ 1000 h 10000"/>
              <a:gd name="connsiteX5" fmla="*/ 10000 w 10001"/>
              <a:gd name="connsiteY5" fmla="*/ 9000 h 10000"/>
              <a:gd name="connsiteX6" fmla="*/ 7500 w 10001"/>
              <a:gd name="connsiteY6" fmla="*/ 8000 h 10000"/>
              <a:gd name="connsiteX7" fmla="*/ 5000 w 10001"/>
              <a:gd name="connsiteY7" fmla="*/ 9000 h 10000"/>
              <a:gd name="connsiteX8" fmla="*/ 2500 w 10001"/>
              <a:gd name="connsiteY8" fmla="*/ 10000 h 10000"/>
              <a:gd name="connsiteX9" fmla="*/ 0 w 10001"/>
              <a:gd name="connsiteY9" fmla="*/ 9000 h 10000"/>
              <a:gd name="connsiteX10" fmla="*/ 0 w 10001"/>
              <a:gd name="connsiteY10" fmla="*/ 1000 h 10000"/>
              <a:gd name="connsiteX0" fmla="*/ 0 w 10001"/>
              <a:gd name="connsiteY0" fmla="*/ 1000 h 10000"/>
              <a:gd name="connsiteX1" fmla="*/ 2487 w 10001"/>
              <a:gd name="connsiteY1" fmla="*/ 1815 h 10000"/>
              <a:gd name="connsiteX2" fmla="*/ 5000 w 10001"/>
              <a:gd name="connsiteY2" fmla="*/ 1000 h 10000"/>
              <a:gd name="connsiteX3" fmla="*/ 7500 w 10001"/>
              <a:gd name="connsiteY3" fmla="*/ 0 h 10000"/>
              <a:gd name="connsiteX4" fmla="*/ 10000 w 10001"/>
              <a:gd name="connsiteY4" fmla="*/ 1000 h 10000"/>
              <a:gd name="connsiteX5" fmla="*/ 10000 w 10001"/>
              <a:gd name="connsiteY5" fmla="*/ 9000 h 10000"/>
              <a:gd name="connsiteX6" fmla="*/ 7500 w 10001"/>
              <a:gd name="connsiteY6" fmla="*/ 8000 h 10000"/>
              <a:gd name="connsiteX7" fmla="*/ 5000 w 10001"/>
              <a:gd name="connsiteY7" fmla="*/ 9000 h 10000"/>
              <a:gd name="connsiteX8" fmla="*/ 2500 w 10001"/>
              <a:gd name="connsiteY8" fmla="*/ 10000 h 10000"/>
              <a:gd name="connsiteX9" fmla="*/ 0 w 10001"/>
              <a:gd name="connsiteY9" fmla="*/ 9000 h 10000"/>
              <a:gd name="connsiteX10" fmla="*/ 0 w 10001"/>
              <a:gd name="connsiteY10" fmla="*/ 1000 h 10000"/>
              <a:gd name="connsiteX0" fmla="*/ 0 w 10001"/>
              <a:gd name="connsiteY0" fmla="*/ 722 h 9722"/>
              <a:gd name="connsiteX1" fmla="*/ 2487 w 10001"/>
              <a:gd name="connsiteY1" fmla="*/ 1537 h 9722"/>
              <a:gd name="connsiteX2" fmla="*/ 5000 w 10001"/>
              <a:gd name="connsiteY2" fmla="*/ 722 h 9722"/>
              <a:gd name="connsiteX3" fmla="*/ 7487 w 10001"/>
              <a:gd name="connsiteY3" fmla="*/ 0 h 9722"/>
              <a:gd name="connsiteX4" fmla="*/ 10000 w 10001"/>
              <a:gd name="connsiteY4" fmla="*/ 722 h 9722"/>
              <a:gd name="connsiteX5" fmla="*/ 10000 w 10001"/>
              <a:gd name="connsiteY5" fmla="*/ 8722 h 9722"/>
              <a:gd name="connsiteX6" fmla="*/ 7500 w 10001"/>
              <a:gd name="connsiteY6" fmla="*/ 7722 h 9722"/>
              <a:gd name="connsiteX7" fmla="*/ 5000 w 10001"/>
              <a:gd name="connsiteY7" fmla="*/ 8722 h 9722"/>
              <a:gd name="connsiteX8" fmla="*/ 2500 w 10001"/>
              <a:gd name="connsiteY8" fmla="*/ 9722 h 9722"/>
              <a:gd name="connsiteX9" fmla="*/ 0 w 10001"/>
              <a:gd name="connsiteY9" fmla="*/ 8722 h 9722"/>
              <a:gd name="connsiteX10" fmla="*/ 0 w 10001"/>
              <a:gd name="connsiteY10" fmla="*/ 722 h 9722"/>
              <a:gd name="connsiteX0" fmla="*/ 0 w 10000"/>
              <a:gd name="connsiteY0" fmla="*/ 743 h 10000"/>
              <a:gd name="connsiteX1" fmla="*/ 2487 w 10000"/>
              <a:gd name="connsiteY1" fmla="*/ 1581 h 10000"/>
              <a:gd name="connsiteX2" fmla="*/ 5000 w 10000"/>
              <a:gd name="connsiteY2" fmla="*/ 743 h 10000"/>
              <a:gd name="connsiteX3" fmla="*/ 7486 w 10000"/>
              <a:gd name="connsiteY3" fmla="*/ 0 h 10000"/>
              <a:gd name="connsiteX4" fmla="*/ 9999 w 10000"/>
              <a:gd name="connsiteY4" fmla="*/ 743 h 10000"/>
              <a:gd name="connsiteX5" fmla="*/ 9999 w 10000"/>
              <a:gd name="connsiteY5" fmla="*/ 8971 h 10000"/>
              <a:gd name="connsiteX6" fmla="*/ 7473 w 10000"/>
              <a:gd name="connsiteY6" fmla="*/ 8324 h 10000"/>
              <a:gd name="connsiteX7" fmla="*/ 5000 w 10000"/>
              <a:gd name="connsiteY7" fmla="*/ 8971 h 10000"/>
              <a:gd name="connsiteX8" fmla="*/ 2500 w 10000"/>
              <a:gd name="connsiteY8" fmla="*/ 10000 h 10000"/>
              <a:gd name="connsiteX9" fmla="*/ 0 w 10000"/>
              <a:gd name="connsiteY9" fmla="*/ 8971 h 10000"/>
              <a:gd name="connsiteX10" fmla="*/ 0 w 10000"/>
              <a:gd name="connsiteY10" fmla="*/ 743 h 10000"/>
              <a:gd name="connsiteX0" fmla="*/ 0 w 10000"/>
              <a:gd name="connsiteY0" fmla="*/ 743 h 9881"/>
              <a:gd name="connsiteX1" fmla="*/ 2487 w 10000"/>
              <a:gd name="connsiteY1" fmla="*/ 1581 h 9881"/>
              <a:gd name="connsiteX2" fmla="*/ 5000 w 10000"/>
              <a:gd name="connsiteY2" fmla="*/ 743 h 9881"/>
              <a:gd name="connsiteX3" fmla="*/ 7486 w 10000"/>
              <a:gd name="connsiteY3" fmla="*/ 0 h 9881"/>
              <a:gd name="connsiteX4" fmla="*/ 9999 w 10000"/>
              <a:gd name="connsiteY4" fmla="*/ 743 h 9881"/>
              <a:gd name="connsiteX5" fmla="*/ 9999 w 10000"/>
              <a:gd name="connsiteY5" fmla="*/ 8971 h 9881"/>
              <a:gd name="connsiteX6" fmla="*/ 7473 w 10000"/>
              <a:gd name="connsiteY6" fmla="*/ 8324 h 9881"/>
              <a:gd name="connsiteX7" fmla="*/ 5000 w 10000"/>
              <a:gd name="connsiteY7" fmla="*/ 8971 h 9881"/>
              <a:gd name="connsiteX8" fmla="*/ 2500 w 10000"/>
              <a:gd name="connsiteY8" fmla="*/ 9881 h 9881"/>
              <a:gd name="connsiteX9" fmla="*/ 0 w 10000"/>
              <a:gd name="connsiteY9" fmla="*/ 8971 h 9881"/>
              <a:gd name="connsiteX10" fmla="*/ 0 w 10000"/>
              <a:gd name="connsiteY10" fmla="*/ 743 h 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881">
                <a:moveTo>
                  <a:pt x="0" y="743"/>
                </a:moveTo>
                <a:cubicBezTo>
                  <a:pt x="32" y="644"/>
                  <a:pt x="1106" y="1581"/>
                  <a:pt x="2487" y="1581"/>
                </a:cubicBezTo>
                <a:cubicBezTo>
                  <a:pt x="3868" y="1581"/>
                  <a:pt x="4167" y="1006"/>
                  <a:pt x="5000" y="743"/>
                </a:cubicBezTo>
                <a:cubicBezTo>
                  <a:pt x="5832" y="479"/>
                  <a:pt x="6105" y="0"/>
                  <a:pt x="7486" y="0"/>
                </a:cubicBezTo>
                <a:cubicBezTo>
                  <a:pt x="8867" y="0"/>
                  <a:pt x="9999" y="175"/>
                  <a:pt x="9999" y="743"/>
                </a:cubicBezTo>
                <a:lnTo>
                  <a:pt x="9999" y="8971"/>
                </a:lnTo>
                <a:cubicBezTo>
                  <a:pt x="10047" y="9260"/>
                  <a:pt x="8854" y="8324"/>
                  <a:pt x="7473" y="8324"/>
                </a:cubicBezTo>
                <a:cubicBezTo>
                  <a:pt x="6092" y="8324"/>
                  <a:pt x="5829" y="8712"/>
                  <a:pt x="5000" y="8971"/>
                </a:cubicBezTo>
                <a:cubicBezTo>
                  <a:pt x="4171" y="9230"/>
                  <a:pt x="3881" y="9881"/>
                  <a:pt x="2500" y="9881"/>
                </a:cubicBezTo>
                <a:cubicBezTo>
                  <a:pt x="1119" y="9881"/>
                  <a:pt x="0" y="9539"/>
                  <a:pt x="0" y="8971"/>
                </a:cubicBezTo>
                <a:lnTo>
                  <a:pt x="0" y="743"/>
                </a:lnTo>
                <a:close/>
              </a:path>
            </a:pathLst>
          </a:cu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584943" y="991140"/>
            <a:ext cx="2912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u="sng" dirty="0"/>
              <a:t>Winter activity day!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45204" y="1519762"/>
            <a:ext cx="13405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Sledging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64864" y="2152011"/>
            <a:ext cx="75227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Arts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685247" y="1533930"/>
            <a:ext cx="18119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Winter 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707935" y="2138426"/>
            <a:ext cx="217928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Marshmallows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63326" y="3663525"/>
            <a:ext cx="8821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Arts and crafts is twice as expensive as marshmallow roasting.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63326" y="4235999"/>
            <a:ext cx="8821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What is the cost of sledging?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63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26" grpId="0"/>
      <p:bldP spid="27" grpId="0"/>
      <p:bldP spid="28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1945" y="542252"/>
                <a:ext cx="14125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600" dirty="0"/>
                  <a:t>25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600" dirty="0"/>
                  <a:t> 7 </a:t>
                </a:r>
                <a:r>
                  <a:rPr lang="en-GB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45" y="542252"/>
                <a:ext cx="1412566" cy="492443"/>
              </a:xfrm>
              <a:prstGeom prst="rect">
                <a:avLst/>
              </a:prstGeom>
              <a:blipFill>
                <a:blip r:embed="rId5"/>
                <a:stretch>
                  <a:fillRect l="-7792" t="-13580" r="-6926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23968" y="542252"/>
            <a:ext cx="5212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86606" y="1087369"/>
            <a:ext cx="7471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Sledging and marshmallow roasting cost the same.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0859" y="1854815"/>
            <a:ext cx="2290803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00859" y="2664315"/>
            <a:ext cx="2290803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06933" y="1912380"/>
            <a:ext cx="1414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Sledging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39545" y="2728960"/>
            <a:ext cx="2304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Marshmallows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35709" y="3510656"/>
            <a:ext cx="979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8068975" y="3144469"/>
            <a:ext cx="9469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£18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45278" y="1863273"/>
            <a:ext cx="342900" cy="305483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726975" y="4283315"/>
            <a:ext cx="979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Arts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996139" y="1087369"/>
            <a:ext cx="8516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 winter walk is half the price of sledging.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5064" y="3473815"/>
            <a:ext cx="1116778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>
            <a:stCxn id="8" idx="2"/>
            <a:endCxn id="8" idx="0"/>
          </p:cNvCxnSpPr>
          <p:nvPr/>
        </p:nvCxnSpPr>
        <p:spPr>
          <a:xfrm flipV="1">
            <a:off x="3746261" y="2664315"/>
            <a:ext cx="0" cy="6572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  <a:stCxn id="7" idx="2"/>
            <a:endCxn id="7" idx="0"/>
          </p:cNvCxnSpPr>
          <p:nvPr/>
        </p:nvCxnSpPr>
        <p:spPr>
          <a:xfrm flipV="1">
            <a:off x="3746261" y="1854815"/>
            <a:ext cx="0" cy="6572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1310" y="1087369"/>
            <a:ext cx="88215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Arts and crafts is twice as expensive as marshmallow roasting.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00859" y="4260885"/>
            <a:ext cx="1116778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719142" y="4260885"/>
            <a:ext cx="1116778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835920" y="4260885"/>
            <a:ext cx="1116778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52698" y="4260885"/>
            <a:ext cx="1116778" cy="657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391409" y="1087369"/>
            <a:ext cx="60859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What is the cost of sledging?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095984" y="2797099"/>
            <a:ext cx="15962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£18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600" dirty="0"/>
              <a:t> 9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57251" y="2797099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22449" y="1926340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15321" y="1926340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16163" y="2750690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09035" y="2750690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16163" y="4346815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09035" y="4346815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153450" y="4360073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46322" y="4360073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924664" y="3546107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£2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79446" y="1087369"/>
            <a:ext cx="651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£4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7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 animBg="1"/>
      <p:bldP spid="7" grpId="1" animBg="1"/>
      <p:bldP spid="7" grpId="2" animBg="1"/>
      <p:bldP spid="8" grpId="0" animBg="1"/>
      <p:bldP spid="8" grpId="1" animBg="1"/>
      <p:bldP spid="9" grpId="0"/>
      <p:bldP spid="9" grpId="1"/>
      <p:bldP spid="10" grpId="0"/>
      <p:bldP spid="11" grpId="0"/>
      <p:bldP spid="12" grpId="0"/>
      <p:bldP spid="13" grpId="0" animBg="1"/>
      <p:bldP spid="14" grpId="0"/>
      <p:bldP spid="15" grpId="0"/>
      <p:bldP spid="15" grpId="1"/>
      <p:bldP spid="17" grpId="0" animBg="1"/>
      <p:bldP spid="17" grpId="1" animBg="1"/>
      <p:bldP spid="22" grpId="0"/>
      <p:bldP spid="22" grpId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9495" y="3249425"/>
            <a:ext cx="8821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 activity centre uses 80 marshmallows for each hour they are being roasted.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29495" y="4083184"/>
            <a:ext cx="8821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How many marshmallows does the centre need to purchase per day?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460" y="4610152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832304" y="47528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747095" y="4640071"/>
            <a:ext cx="4376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3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003242" y="4640071"/>
            <a:ext cx="16852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600" dirty="0"/>
              <a:t> 80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135083" y="4640071"/>
            <a:ext cx="30628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240 marshmallows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BAF372F-A086-4D35-9A3A-E3B36A32D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07641"/>
              </p:ext>
            </p:extLst>
          </p:nvPr>
        </p:nvGraphicFramePr>
        <p:xfrm>
          <a:off x="858609" y="795589"/>
          <a:ext cx="8216117" cy="24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64">
                  <a:extLst>
                    <a:ext uri="{9D8B030D-6E8A-4147-A177-3AD203B41FA5}">
                      <a16:colId xmlns:a16="http://schemas.microsoft.com/office/drawing/2014/main" val="2105928527"/>
                    </a:ext>
                  </a:extLst>
                </a:gridCol>
                <a:gridCol w="1342627">
                  <a:extLst>
                    <a:ext uri="{9D8B030D-6E8A-4147-A177-3AD203B41FA5}">
                      <a16:colId xmlns:a16="http://schemas.microsoft.com/office/drawing/2014/main" val="918885822"/>
                    </a:ext>
                  </a:extLst>
                </a:gridCol>
                <a:gridCol w="1794155">
                  <a:extLst>
                    <a:ext uri="{9D8B030D-6E8A-4147-A177-3AD203B41FA5}">
                      <a16:colId xmlns:a16="http://schemas.microsoft.com/office/drawing/2014/main" val="1357454965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1759386911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2374448558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511478521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9.45am – 10.45am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10.55am – 11.55am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11.55am – 1pm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1pm – 2pm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2.10pm – 3.10pm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0341"/>
                  </a:ext>
                </a:extLst>
              </a:tr>
              <a:tr h="19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50645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Green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22447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Yellow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wonderland walk and treasure hunt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arts and crafts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606801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Blue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Marshmallow roasting and campfire songs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38453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id="{38450504-5C71-4DB3-81A1-A3FB036B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6959" y="1441406"/>
            <a:ext cx="1064123" cy="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5D193B-AF5C-4DCB-BFE3-8A6F7DF2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44" y="2549450"/>
            <a:ext cx="1137253" cy="796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F7444C-D0CE-4F94-B1A1-D1BF7A4CE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510" y="2886030"/>
            <a:ext cx="1064123" cy="283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F84127-5852-4AAE-B5C9-45B0F53AB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696" y="2840620"/>
            <a:ext cx="502562" cy="3878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15FFEBB-F399-47F9-A4D2-028D205E7877}"/>
              </a:ext>
            </a:extLst>
          </p:cNvPr>
          <p:cNvGrpSpPr/>
          <p:nvPr/>
        </p:nvGrpSpPr>
        <p:grpSpPr>
          <a:xfrm>
            <a:off x="8482564" y="1975852"/>
            <a:ext cx="534776" cy="631834"/>
            <a:chOff x="-1022421" y="3463837"/>
            <a:chExt cx="907408" cy="107209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CECF278-7D1E-41F5-A2F0-FE210425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22421" y="4124673"/>
              <a:ext cx="755008" cy="39424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AF8D22-EA34-4B7D-AEB2-623370CD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216157">
              <a:off x="-896160" y="4134339"/>
              <a:ext cx="755008" cy="39424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F224C0-0540-4DF7-A22C-34A29CE59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341065">
              <a:off x="-755526" y="4106065"/>
              <a:ext cx="562267" cy="293598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C82150FC-21E4-4D0D-8019-241B4642EC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80383" t="-5330" r="3343" b="66315"/>
            <a:stretch/>
          </p:blipFill>
          <p:spPr bwMode="auto">
            <a:xfrm>
              <a:off x="-772237" y="3463837"/>
              <a:ext cx="450251" cy="86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3B262670-4D72-4043-BF76-C502BEB464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55214" b="67278"/>
            <a:stretch/>
          </p:blipFill>
          <p:spPr bwMode="auto">
            <a:xfrm>
              <a:off x="-870021" y="3949117"/>
              <a:ext cx="692366" cy="40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007F4D-36EF-49B3-9039-74AEFD4F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258935" flipH="1">
              <a:off x="-837318" y="4106066"/>
              <a:ext cx="562267" cy="29359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0E54E65-2ABD-4197-9E55-E3EDD7EF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70021" y="4141692"/>
              <a:ext cx="755008" cy="394241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817506" y="2607686"/>
            <a:ext cx="1317577" cy="60988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2467594" y="1052513"/>
            <a:ext cx="0" cy="1555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961191" y="1405205"/>
            <a:ext cx="1416583" cy="58971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377774" y="1994334"/>
            <a:ext cx="1702726" cy="63064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6581734" y="1052513"/>
            <a:ext cx="0" cy="331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8191830" y="1052513"/>
            <a:ext cx="0" cy="934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56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0" grpId="0"/>
      <p:bldP spid="21" grpId="0"/>
      <p:bldP spid="22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rshmallow Icons - Download Free Vector Icons |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9489">
            <a:off x="7394575" y="9697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92668" y="1253671"/>
            <a:ext cx="69527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 centre is open for 5 days a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92667" y="1898514"/>
            <a:ext cx="69527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How many marshmallows does the centre need to purchase for 2 weeks?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1378" y="608828"/>
            <a:ext cx="66138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The centre uses 240 marshmallows per day.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993" y="3524551"/>
            <a:ext cx="747045" cy="7470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826837" y="366724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288722" y="3427016"/>
            <a:ext cx="810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240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2868101" y="3427016"/>
                <a:ext cx="6804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00" dirty="0"/>
                  <a:t> 5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1" y="3427016"/>
                <a:ext cx="680481" cy="492443"/>
              </a:xfrm>
              <a:prstGeom prst="rect">
                <a:avLst/>
              </a:prstGeom>
              <a:blipFill>
                <a:blip r:embed="rId7"/>
                <a:stretch>
                  <a:fillRect t="-9877" r="-2410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3418985" y="3427016"/>
                <a:ext cx="6804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00" dirty="0"/>
                  <a:t> 2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85" y="3427016"/>
                <a:ext cx="680480" cy="492443"/>
              </a:xfrm>
              <a:prstGeom prst="rect">
                <a:avLst/>
              </a:prstGeom>
              <a:blipFill>
                <a:blip r:embed="rId8"/>
                <a:stretch>
                  <a:fillRect t="-9877" r="-25225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 rot="5400000">
            <a:off x="3559223" y="3600281"/>
            <a:ext cx="98324" cy="65159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300834" y="4062966"/>
            <a:ext cx="6095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2868101" y="3427016"/>
                <a:ext cx="12396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00" dirty="0"/>
                  <a:t> 10 </a:t>
                </a:r>
                <a:r>
                  <a:rPr lang="en-GB" sz="2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6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01" y="3427016"/>
                <a:ext cx="1239676" cy="492443"/>
              </a:xfrm>
              <a:prstGeom prst="rect">
                <a:avLst/>
              </a:prstGeom>
              <a:blipFill>
                <a:blip r:embed="rId9"/>
                <a:stretch>
                  <a:fillRect t="-13580" r="-9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067318" y="3427016"/>
            <a:ext cx="12396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2,400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169032" y="2534132"/>
            <a:ext cx="3283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2,400 marshmallows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8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1378" y="3160377"/>
            <a:ext cx="8468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How long is it between green ticket holders finishing sledging and blue ticket holders starting sledging?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695" y="4167379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867539" y="431006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38" y="501870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10:45 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83658" y="4850153"/>
            <a:ext cx="4805672" cy="13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83658" y="4606838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89330" y="464778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97761" y="501870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1:00 pm</a:t>
            </a:r>
          </a:p>
        </p:txBody>
      </p:sp>
      <p:sp>
        <p:nvSpPr>
          <p:cNvPr id="23" name="Curved Down Arrow 22"/>
          <p:cNvSpPr/>
          <p:nvPr/>
        </p:nvSpPr>
        <p:spPr>
          <a:xfrm rot="5400000">
            <a:off x="5526227" y="4043741"/>
            <a:ext cx="296773" cy="829426"/>
          </a:xfrm>
          <a:prstGeom prst="leftBracket">
            <a:avLst>
              <a:gd name="adj" fmla="val 13974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2559" y="3957981"/>
            <a:ext cx="962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 hours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45430" y="5018705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12:45pm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259901" y="4647789"/>
            <a:ext cx="0" cy="486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rved Down Arrow 26"/>
          <p:cNvSpPr/>
          <p:nvPr/>
        </p:nvSpPr>
        <p:spPr>
          <a:xfrm rot="5400000">
            <a:off x="3129924" y="2463802"/>
            <a:ext cx="283707" cy="3976241"/>
          </a:xfrm>
          <a:prstGeom prst="leftBracket">
            <a:avLst>
              <a:gd name="adj" fmla="val 700765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09472" y="3960594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15 </a:t>
            </a:r>
            <a:r>
              <a:rPr lang="en-GB" sz="2000" dirty="0" err="1"/>
              <a:t>mins</a:t>
            </a:r>
            <a:endParaRPr lang="en-GB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59824" y="3557575"/>
            <a:ext cx="2330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2 hours 15 </a:t>
            </a:r>
            <a:r>
              <a:rPr lang="en-GB" sz="2600" dirty="0" err="1">
                <a:solidFill>
                  <a:srgbClr val="0070C0"/>
                </a:solidFill>
              </a:rPr>
              <a:t>mins</a:t>
            </a:r>
            <a:endParaRPr lang="en-GB" sz="2600" dirty="0">
              <a:solidFill>
                <a:srgbClr val="0070C0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37DB5AA-8EE8-493C-B2D2-0AE28297E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47601"/>
              </p:ext>
            </p:extLst>
          </p:nvPr>
        </p:nvGraphicFramePr>
        <p:xfrm>
          <a:off x="858609" y="795589"/>
          <a:ext cx="8216117" cy="24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64">
                  <a:extLst>
                    <a:ext uri="{9D8B030D-6E8A-4147-A177-3AD203B41FA5}">
                      <a16:colId xmlns:a16="http://schemas.microsoft.com/office/drawing/2014/main" val="2105928527"/>
                    </a:ext>
                  </a:extLst>
                </a:gridCol>
                <a:gridCol w="1342627">
                  <a:extLst>
                    <a:ext uri="{9D8B030D-6E8A-4147-A177-3AD203B41FA5}">
                      <a16:colId xmlns:a16="http://schemas.microsoft.com/office/drawing/2014/main" val="918885822"/>
                    </a:ext>
                  </a:extLst>
                </a:gridCol>
                <a:gridCol w="1794155">
                  <a:extLst>
                    <a:ext uri="{9D8B030D-6E8A-4147-A177-3AD203B41FA5}">
                      <a16:colId xmlns:a16="http://schemas.microsoft.com/office/drawing/2014/main" val="1357454965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1759386911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2374448558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511478521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9.45am – 10.45am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10.55am – 11.55am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11.55am – 1pm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1pm – 2pm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2.10pm – 3.10pm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0341"/>
                  </a:ext>
                </a:extLst>
              </a:tr>
              <a:tr h="19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50645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Green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22447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Yellow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wonderland walk and treasure hunt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arts and crafts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606801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Blue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Marshmallow roasting and campfire songs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38453"/>
                  </a:ext>
                </a:extLst>
              </a:tr>
            </a:tbl>
          </a:graphicData>
        </a:graphic>
      </p:graphicFrame>
      <p:pic>
        <p:nvPicPr>
          <p:cNvPr id="31" name="Picture 2">
            <a:extLst>
              <a:ext uri="{FF2B5EF4-FFF2-40B4-BE49-F238E27FC236}">
                <a16:creationId xmlns:a16="http://schemas.microsoft.com/office/drawing/2014/main" id="{815CAF0E-C246-4304-AD35-CB92BEF3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6959" y="1441406"/>
            <a:ext cx="1064123" cy="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414AC0-786B-4929-B9EB-992314430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44" y="2549450"/>
            <a:ext cx="1137253" cy="7960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20C33F-7429-4A51-96B6-09FA559A2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510" y="2886030"/>
            <a:ext cx="1064123" cy="283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677B8C-BBFA-4227-A59F-4871C0A5B0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696" y="2840620"/>
            <a:ext cx="502562" cy="38780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AD267-50C8-4A88-898A-C3CC2CBB07D2}"/>
              </a:ext>
            </a:extLst>
          </p:cNvPr>
          <p:cNvGrpSpPr/>
          <p:nvPr/>
        </p:nvGrpSpPr>
        <p:grpSpPr>
          <a:xfrm>
            <a:off x="8482564" y="1975852"/>
            <a:ext cx="534776" cy="631834"/>
            <a:chOff x="-1022421" y="3463837"/>
            <a:chExt cx="907408" cy="107209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F1C69D-4C55-432B-B488-29FF5FF75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22421" y="4124673"/>
              <a:ext cx="755008" cy="39424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D59094-DAF4-4699-96B2-9AA5935B1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216157">
              <a:off x="-896160" y="4134339"/>
              <a:ext cx="755008" cy="39424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8F81A96-1656-463C-BB6F-8B20D3A7F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341065">
              <a:off x="-755526" y="4106065"/>
              <a:ext cx="562267" cy="293598"/>
            </a:xfrm>
            <a:prstGeom prst="rect">
              <a:avLst/>
            </a:prstGeom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85D3FB26-7062-4CC5-A8E0-96E3D50795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80383" t="-5330" r="3343" b="66315"/>
            <a:stretch/>
          </p:blipFill>
          <p:spPr bwMode="auto">
            <a:xfrm>
              <a:off x="-772237" y="3463837"/>
              <a:ext cx="450251" cy="86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>
              <a:extLst>
                <a:ext uri="{FF2B5EF4-FFF2-40B4-BE49-F238E27FC236}">
                  <a16:creationId xmlns:a16="http://schemas.microsoft.com/office/drawing/2014/main" id="{309788DC-32AD-4A8B-B666-74D83D09CD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55214" b="67278"/>
            <a:stretch/>
          </p:blipFill>
          <p:spPr bwMode="auto">
            <a:xfrm>
              <a:off x="-870021" y="3949117"/>
              <a:ext cx="692366" cy="40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E93F121-EA91-4448-9BDC-BCEAD8ADD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258935" flipH="1">
              <a:off x="-837318" y="4106066"/>
              <a:ext cx="562267" cy="29359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FA389D9-116B-42E7-9183-4C394F3FB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70021" y="4141692"/>
              <a:ext cx="755008" cy="394241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1799112" y="1410133"/>
            <a:ext cx="1330035" cy="56657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971663" y="2616076"/>
            <a:ext cx="1429603" cy="57327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395267" y="982732"/>
            <a:ext cx="357292" cy="43389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477990" y="982732"/>
            <a:ext cx="159910" cy="165063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7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22" grpId="0"/>
      <p:bldP spid="23" grpId="0" animBg="1"/>
      <p:bldP spid="24" grpId="0"/>
      <p:bldP spid="25" grpId="0"/>
      <p:bldP spid="27" grpId="0" animBg="1"/>
      <p:bldP spid="28" grpId="0"/>
      <p:bldP spid="30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1378" y="3160377"/>
            <a:ext cx="8468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During the winter wonderland walk people walk at 80 metres per minute.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01378" y="4067258"/>
            <a:ext cx="8468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How far is the winter wonderland walk in kilometres?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55" y="3546287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88699" y="368897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2100" y="4479519"/>
            <a:ext cx="27530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Walk takes 1 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2100" y="4479519"/>
            <a:ext cx="3400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Walk takes 60 minutes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327471" y="4479519"/>
            <a:ext cx="1607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80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600" dirty="0"/>
              <a:t> 60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327471" y="4925461"/>
            <a:ext cx="2041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8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600" dirty="0"/>
              <a:t> 6 </a:t>
            </a:r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600" dirty="0"/>
              <a:t>48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859132" y="4479519"/>
            <a:ext cx="2041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4,800 metres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493427" y="4935443"/>
            <a:ext cx="2739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4.8 kilometres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1378" y="3598843"/>
            <a:ext cx="1792440" cy="42940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742481" y="4894817"/>
                <a:ext cx="26889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/>
                  <a:t>1,000 m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/>
                  <a:t> 1 km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81" y="4894817"/>
                <a:ext cx="2688997" cy="492443"/>
              </a:xfrm>
              <a:prstGeom prst="rect">
                <a:avLst/>
              </a:prstGeom>
              <a:blipFill>
                <a:blip r:embed="rId6"/>
                <a:stretch>
                  <a:fillRect l="-4082" t="-9877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8AFED62-CD3B-4190-845F-31BCFDA1A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72074"/>
              </p:ext>
            </p:extLst>
          </p:nvPr>
        </p:nvGraphicFramePr>
        <p:xfrm>
          <a:off x="858609" y="795589"/>
          <a:ext cx="8216117" cy="24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64">
                  <a:extLst>
                    <a:ext uri="{9D8B030D-6E8A-4147-A177-3AD203B41FA5}">
                      <a16:colId xmlns:a16="http://schemas.microsoft.com/office/drawing/2014/main" val="2105928527"/>
                    </a:ext>
                  </a:extLst>
                </a:gridCol>
                <a:gridCol w="1342627">
                  <a:extLst>
                    <a:ext uri="{9D8B030D-6E8A-4147-A177-3AD203B41FA5}">
                      <a16:colId xmlns:a16="http://schemas.microsoft.com/office/drawing/2014/main" val="918885822"/>
                    </a:ext>
                  </a:extLst>
                </a:gridCol>
                <a:gridCol w="1794155">
                  <a:extLst>
                    <a:ext uri="{9D8B030D-6E8A-4147-A177-3AD203B41FA5}">
                      <a16:colId xmlns:a16="http://schemas.microsoft.com/office/drawing/2014/main" val="1357454965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1759386911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2374448558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511478521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9.45am – 10.45am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10.55am – 11.55am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11.55am – 1pm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1pm – 2pm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2.10pm – 3.10pm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0341"/>
                  </a:ext>
                </a:extLst>
              </a:tr>
              <a:tr h="19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50645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Green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22447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Yellow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wonderland walk and treasure hunt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arts and crafts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606801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Blue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Marshmallow roasting and campfire songs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38453"/>
                  </a:ext>
                </a:extLst>
              </a:tr>
            </a:tbl>
          </a:graphicData>
        </a:graphic>
      </p:graphicFrame>
      <p:pic>
        <p:nvPicPr>
          <p:cNvPr id="23" name="Picture 2">
            <a:extLst>
              <a:ext uri="{FF2B5EF4-FFF2-40B4-BE49-F238E27FC236}">
                <a16:creationId xmlns:a16="http://schemas.microsoft.com/office/drawing/2014/main" id="{F3ABC5FB-EC38-46EE-A829-BC942932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16959" y="1441406"/>
            <a:ext cx="1064123" cy="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062756-4B45-455E-BEBC-AB59313A0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444" y="2549450"/>
            <a:ext cx="1137253" cy="796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909F69-1EF4-4BE4-A155-3DC61C96C1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5510" y="2886030"/>
            <a:ext cx="1064123" cy="283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6A726F-0D7D-439F-8756-2908758C2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4696" y="2840620"/>
            <a:ext cx="502562" cy="3878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C888A74-7B4C-46BC-BA11-F6A0F4708A9E}"/>
              </a:ext>
            </a:extLst>
          </p:cNvPr>
          <p:cNvGrpSpPr/>
          <p:nvPr/>
        </p:nvGrpSpPr>
        <p:grpSpPr>
          <a:xfrm>
            <a:off x="8482564" y="1975852"/>
            <a:ext cx="534776" cy="631834"/>
            <a:chOff x="-1022421" y="3463837"/>
            <a:chExt cx="907408" cy="107209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350582B-E214-4350-8A39-4639BA851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022421" y="4124673"/>
              <a:ext cx="755008" cy="39424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346EE1-F354-419C-88D2-8D3300E00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3216157">
              <a:off x="-896160" y="4134339"/>
              <a:ext cx="755008" cy="39424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0C48B54-EFC9-4ADE-BDBE-748C480BB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4341065">
              <a:off x="-755526" y="4106065"/>
              <a:ext cx="562267" cy="293598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4B9E6000-F9B8-433C-AC52-57D321AAFB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/>
            <a:srcRect l="80383" t="-5330" r="3343" b="66315"/>
            <a:stretch/>
          </p:blipFill>
          <p:spPr bwMode="auto">
            <a:xfrm>
              <a:off x="-772237" y="3463837"/>
              <a:ext cx="450251" cy="86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EC81512-D7D0-43B1-AA1F-A33B8C232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/>
            <a:srcRect l="55214" b="67278"/>
            <a:stretch/>
          </p:blipFill>
          <p:spPr bwMode="auto">
            <a:xfrm>
              <a:off x="-870021" y="3949117"/>
              <a:ext cx="692366" cy="40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FC1DB4-6FAD-4C6F-97E5-16144FE4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7258935" flipH="1">
              <a:off x="-837318" y="4106066"/>
              <a:ext cx="562267" cy="29359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604343D-9FE3-4251-8EAA-58996016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870021" y="4141692"/>
              <a:ext cx="755008" cy="394241"/>
            </a:xfrm>
            <a:prstGeom prst="rect">
              <a:avLst/>
            </a:prstGeom>
          </p:spPr>
        </p:pic>
      </p:grpSp>
      <p:sp>
        <p:nvSpPr>
          <p:cNvPr id="9" name="Rounded Rectangle 8"/>
          <p:cNvSpPr/>
          <p:nvPr/>
        </p:nvSpPr>
        <p:spPr>
          <a:xfrm>
            <a:off x="1791893" y="2000478"/>
            <a:ext cx="1366357" cy="59717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50299" y="1055593"/>
            <a:ext cx="0" cy="94488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04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  <p:bldP spid="2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63458" y="3274943"/>
            <a:ext cx="8468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Why do you think there are 10 minute gaps between each activity?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48" y="3725646"/>
            <a:ext cx="747045" cy="747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658592" y="38683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18989" y="4436081"/>
            <a:ext cx="8468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</a:rPr>
              <a:t>To allow people enough time to move between the different activities.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6AED898-E23B-4CFB-ADD6-53CB91391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290930"/>
              </p:ext>
            </p:extLst>
          </p:nvPr>
        </p:nvGraphicFramePr>
        <p:xfrm>
          <a:off x="858609" y="795589"/>
          <a:ext cx="8216117" cy="241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364">
                  <a:extLst>
                    <a:ext uri="{9D8B030D-6E8A-4147-A177-3AD203B41FA5}">
                      <a16:colId xmlns:a16="http://schemas.microsoft.com/office/drawing/2014/main" val="2105928527"/>
                    </a:ext>
                  </a:extLst>
                </a:gridCol>
                <a:gridCol w="1342627">
                  <a:extLst>
                    <a:ext uri="{9D8B030D-6E8A-4147-A177-3AD203B41FA5}">
                      <a16:colId xmlns:a16="http://schemas.microsoft.com/office/drawing/2014/main" val="918885822"/>
                    </a:ext>
                  </a:extLst>
                </a:gridCol>
                <a:gridCol w="1794155">
                  <a:extLst>
                    <a:ext uri="{9D8B030D-6E8A-4147-A177-3AD203B41FA5}">
                      <a16:colId xmlns:a16="http://schemas.microsoft.com/office/drawing/2014/main" val="1357454965"/>
                    </a:ext>
                  </a:extLst>
                </a:gridCol>
                <a:gridCol w="1033872">
                  <a:extLst>
                    <a:ext uri="{9D8B030D-6E8A-4147-A177-3AD203B41FA5}">
                      <a16:colId xmlns:a16="http://schemas.microsoft.com/office/drawing/2014/main" val="1759386911"/>
                    </a:ext>
                  </a:extLst>
                </a:gridCol>
                <a:gridCol w="1403112">
                  <a:extLst>
                    <a:ext uri="{9D8B030D-6E8A-4147-A177-3AD203B41FA5}">
                      <a16:colId xmlns:a16="http://schemas.microsoft.com/office/drawing/2014/main" val="2374448558"/>
                    </a:ext>
                  </a:extLst>
                </a:gridCol>
                <a:gridCol w="1694987">
                  <a:extLst>
                    <a:ext uri="{9D8B030D-6E8A-4147-A177-3AD203B41FA5}">
                      <a16:colId xmlns:a16="http://schemas.microsoft.com/office/drawing/2014/main" val="511478521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9.45am – 10.45am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10.55am – 11.55am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11.55am – 1pm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1pm – 2pm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2.10pm – 3.10pm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0341"/>
                  </a:ext>
                </a:extLst>
              </a:tr>
              <a:tr h="19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50645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Green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422447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Yellow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wonderland walk and treasure hunt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arts and crafts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Marshmallow roasting and campfire songs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606801"/>
                  </a:ext>
                </a:extLst>
              </a:tr>
              <a:tr h="60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Blue tickets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Marshmallow roasting and campfire songs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Winter arts and crafts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Sledging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Winter wonderland walk and treasure hunt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138453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2992EA29-B2DF-48FC-ABA6-932D7626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16959" y="1441406"/>
            <a:ext cx="1064123" cy="64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F5811B-3447-4CBA-9463-8A4F35BA3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44" y="2549450"/>
            <a:ext cx="1137253" cy="796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BBEF53-075B-4ED1-82DA-75886FB5B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510" y="2886030"/>
            <a:ext cx="1064123" cy="2838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39E358-4A09-46D4-9588-2F693ED3B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696" y="2840620"/>
            <a:ext cx="502562" cy="3878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86453-DD89-4DF5-96BE-C90281EFD22F}"/>
              </a:ext>
            </a:extLst>
          </p:cNvPr>
          <p:cNvGrpSpPr/>
          <p:nvPr/>
        </p:nvGrpSpPr>
        <p:grpSpPr>
          <a:xfrm>
            <a:off x="8482564" y="1975852"/>
            <a:ext cx="534776" cy="631834"/>
            <a:chOff x="-1022421" y="3463837"/>
            <a:chExt cx="907408" cy="107209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151DF7-A932-4BB6-BEDC-9414503B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22421" y="4124673"/>
              <a:ext cx="755008" cy="3942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5426D0-D842-484E-8245-14693404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216157">
              <a:off x="-896160" y="4134339"/>
              <a:ext cx="755008" cy="3942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D729DAC-58A3-4C63-A511-931DC7A34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341065">
              <a:off x="-755526" y="4106065"/>
              <a:ext cx="562267" cy="293598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2B389105-400C-4F9F-AF10-42DE81C146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80383" t="-5330" r="3343" b="66315"/>
            <a:stretch/>
          </p:blipFill>
          <p:spPr bwMode="auto">
            <a:xfrm>
              <a:off x="-772237" y="3463837"/>
              <a:ext cx="450251" cy="86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74BC304B-DAE6-4731-A9A7-2E9DB37562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/>
            <a:srcRect l="55214" b="67278"/>
            <a:stretch/>
          </p:blipFill>
          <p:spPr bwMode="auto">
            <a:xfrm>
              <a:off x="-870021" y="3949117"/>
              <a:ext cx="692366" cy="404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B68C92-C781-46A0-BEFE-59B0F1FE7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258935" flipH="1">
              <a:off x="-837318" y="4106066"/>
              <a:ext cx="562267" cy="29359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F3498F-E7E2-472D-874A-BC512E87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70021" y="4141692"/>
              <a:ext cx="755008" cy="39424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2472234" y="735165"/>
            <a:ext cx="1524210" cy="2935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701237" y="735164"/>
            <a:ext cx="1524210" cy="2935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2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0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27.3|0.9|17.6|6.4|8.6|2.7|6.8|3.5|6.6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1|3.3|3.7|3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2|2.9|0.7|11.7|4.8|6.1|5.3|9.1|10.1|14.2|3.6|0.9|7.3|2|4.9|4.2|7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8|14.6|5|8.7|8.7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4|3.2|13.1|3.9|8.9|7.8|1.7|3|5.8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4.6|6.3|4.5|7.3|1.5|7.2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3|15.5|5.5|3.6|13.1|16.6|0.8|2.8|15.9|8.8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9|2|8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E50DCF-37B0-40E0-8911-A7B4E0A7F4F9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522d4c35-b548-4432-90ae-af4376e1c4b4"/>
    <ds:schemaRef ds:uri="cee99ee9-287b-4f9a-957c-ba5ae7375c9a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71D366-C674-4089-95DE-69599C61CC11}"/>
</file>

<file path=customXml/itemProps3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3789</TotalTime>
  <Words>765</Words>
  <Application>Microsoft Office PowerPoint</Application>
  <PresentationFormat>A4 Paper (210x297 mm)</PresentationFormat>
  <Paragraphs>239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Bariol Bold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husselbee, ashleigh</cp:lastModifiedBy>
  <cp:revision>141</cp:revision>
  <dcterms:created xsi:type="dcterms:W3CDTF">2019-10-15T10:24:11Z</dcterms:created>
  <dcterms:modified xsi:type="dcterms:W3CDTF">2021-11-22T18:39:05Z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