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74" r:id="rId5"/>
    <p:sldId id="260" r:id="rId6"/>
    <p:sldId id="268" r:id="rId7"/>
    <p:sldId id="259" r:id="rId8"/>
    <p:sldId id="261" r:id="rId9"/>
    <p:sldId id="262" r:id="rId10"/>
    <p:sldId id="265" r:id="rId11"/>
    <p:sldId id="269" r:id="rId12"/>
    <p:sldId id="270" r:id="rId13"/>
    <p:sldId id="263" r:id="rId14"/>
    <p:sldId id="271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5" userDrawn="1">
          <p15:clr>
            <a:srgbClr val="A4A3A4"/>
          </p15:clr>
        </p15:guide>
        <p15:guide id="2" pos="33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3" autoAdjust="0"/>
    <p:restoredTop sz="94693"/>
  </p:normalViewPr>
  <p:slideViewPr>
    <p:cSldViewPr snapToGrid="0" snapToObjects="1">
      <p:cViewPr varScale="1">
        <p:scale>
          <a:sx n="60" d="100"/>
          <a:sy n="60" d="100"/>
        </p:scale>
        <p:origin x="1332" y="48"/>
      </p:cViewPr>
      <p:guideLst>
        <p:guide orient="horz" pos="3045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11/22/2021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3EB5A1-0FDD-4799-8188-56D0F0650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4792" t="17647" b="27652"/>
          <a:stretch/>
        </p:blipFill>
        <p:spPr>
          <a:xfrm>
            <a:off x="6792686" y="-1"/>
            <a:ext cx="3113314" cy="48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dirty="0">
          <a:solidFill>
            <a:srgbClr val="1C3964"/>
          </a:solidFill>
          <a:effectLst/>
          <a:latin typeface="Bariol Bold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9.png"/><Relationship Id="rId11" Type="http://schemas.openxmlformats.org/officeDocument/2006/relationships/image" Target="../media/image36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.png"/><Relationship Id="rId3" Type="http://schemas.openxmlformats.org/officeDocument/2006/relationships/image" Target="../media/image4.png"/><Relationship Id="rId12" Type="http://schemas.openxmlformats.org/officeDocument/2006/relationships/image" Target="../media/image2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11" Type="http://schemas.openxmlformats.org/officeDocument/2006/relationships/image" Target="../media/image200.png"/><Relationship Id="rId5" Type="http://schemas.openxmlformats.org/officeDocument/2006/relationships/image" Target="../media/image20.png"/><Relationship Id="rId10" Type="http://schemas.openxmlformats.org/officeDocument/2006/relationships/image" Target="../media/image190.png"/><Relationship Id="rId4" Type="http://schemas.openxmlformats.org/officeDocument/2006/relationships/image" Target="../media/image19.png"/><Relationship Id="rId9" Type="http://schemas.openxmlformats.org/officeDocument/2006/relationships/image" Target="../media/image1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469CA4-E105-412C-8299-AE9E696F9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199" y="4125718"/>
            <a:ext cx="1243458" cy="11825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E55A9A-0F44-499F-96DA-A8A0DD222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966" y="3294294"/>
            <a:ext cx="1487513" cy="1779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4E20F-6932-43C4-935A-DD3F1C2C9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675" y="3743041"/>
            <a:ext cx="1063831" cy="12726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123542-31A6-44B7-BF21-E6B01D909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616" y="3323654"/>
            <a:ext cx="1543566" cy="18465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73AC2F-D2F6-41C9-8AB9-FED61A58E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1541" y="4082292"/>
            <a:ext cx="806390" cy="964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131B4C-49B1-4588-BCF6-8D3584DB29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9997" y="1139972"/>
            <a:ext cx="5779509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40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5601" y="642327"/>
            <a:ext cx="2257889" cy="27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548834" y="592545"/>
            <a:ext cx="68731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world record for number of snowmen built in an hour is 2,036, set in </a:t>
            </a:r>
            <a:r>
              <a:rPr lang="en-GB" sz="2800" dirty="0" err="1"/>
              <a:t>Akabira</a:t>
            </a:r>
            <a:r>
              <a:rPr lang="en-GB" sz="2800" dirty="0"/>
              <a:t> in Japan on 28 February 2015.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548834" y="1977540"/>
            <a:ext cx="6963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During the world record, 612 more snowmen were built by children than adults.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548834" y="2931647"/>
            <a:ext cx="742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snowmen were built by adults?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97C59F-F419-4619-B21C-C71DB733E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684" y="3548989"/>
            <a:ext cx="747045" cy="7470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E128DF4-1E73-4A54-AF68-A2091AAE3C02}"/>
              </a:ext>
            </a:extLst>
          </p:cNvPr>
          <p:cNvSpPr txBox="1"/>
          <p:nvPr/>
        </p:nvSpPr>
        <p:spPr>
          <a:xfrm>
            <a:off x="6827528" y="369167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82992" y="3922512"/>
            <a:ext cx="3098608" cy="558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082993" y="4696745"/>
            <a:ext cx="1968500" cy="558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636380" y="3958092"/>
            <a:ext cx="5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625793" y="4732325"/>
            <a:ext cx="5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5274301" y="3922512"/>
            <a:ext cx="266700" cy="133303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128DF4-1E73-4A54-AF68-A2091AAE3C02}"/>
              </a:ext>
            </a:extLst>
          </p:cNvPr>
          <p:cNvSpPr txBox="1"/>
          <p:nvPr/>
        </p:nvSpPr>
        <p:spPr>
          <a:xfrm>
            <a:off x="5761781" y="4316642"/>
            <a:ext cx="1002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2,036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051493" y="3922512"/>
            <a:ext cx="0" cy="55880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E128DF4-1E73-4A54-AF68-A2091AAE3C02}"/>
              </a:ext>
            </a:extLst>
          </p:cNvPr>
          <p:cNvSpPr txBox="1"/>
          <p:nvPr/>
        </p:nvSpPr>
        <p:spPr>
          <a:xfrm>
            <a:off x="4302547" y="398508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612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4051493" y="3957099"/>
            <a:ext cx="1130107" cy="5242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E128DF4-1E73-4A54-AF68-A2091AAE3C02}"/>
                  </a:ext>
                </a:extLst>
              </p:cNvPr>
              <p:cNvSpPr txBox="1"/>
              <p:nvPr/>
            </p:nvSpPr>
            <p:spPr>
              <a:xfrm>
                <a:off x="6573493" y="4299166"/>
                <a:ext cx="10469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612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E128DF4-1E73-4A54-AF68-A2091AAE3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493" y="4299166"/>
                <a:ext cx="1046997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DE128DF4-1E73-4A54-AF68-A2091AAE3C02}"/>
              </a:ext>
            </a:extLst>
          </p:cNvPr>
          <p:cNvSpPr txBox="1"/>
          <p:nvPr/>
        </p:nvSpPr>
        <p:spPr>
          <a:xfrm>
            <a:off x="5769299" y="4319192"/>
            <a:ext cx="1002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1,424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E128DF4-1E73-4A54-AF68-A2091AAE3C02}"/>
                  </a:ext>
                </a:extLst>
              </p:cNvPr>
              <p:cNvSpPr txBox="1"/>
              <p:nvPr/>
            </p:nvSpPr>
            <p:spPr>
              <a:xfrm>
                <a:off x="5761781" y="4861556"/>
                <a:ext cx="19090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1,424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:r>
                  <a:rPr lang="en-GB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</a:t>
                </a:r>
                <a:r>
                  <a:rPr lang="en-GB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E128DF4-1E73-4A54-AF68-A2091AAE3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781" y="4861556"/>
                <a:ext cx="1909019" cy="461665"/>
              </a:xfrm>
              <a:prstGeom prst="rect">
                <a:avLst/>
              </a:prstGeom>
              <a:blipFill>
                <a:blip r:embed="rId8"/>
                <a:stretch>
                  <a:fillRect l="-4792" t="-11842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DE128DF4-1E73-4A54-AF68-A2091AAE3C02}"/>
              </a:ext>
            </a:extLst>
          </p:cNvPr>
          <p:cNvSpPr txBox="1"/>
          <p:nvPr/>
        </p:nvSpPr>
        <p:spPr>
          <a:xfrm>
            <a:off x="7386615" y="4861556"/>
            <a:ext cx="104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712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128DF4-1E73-4A54-AF68-A2091AAE3C02}"/>
              </a:ext>
            </a:extLst>
          </p:cNvPr>
          <p:cNvSpPr txBox="1"/>
          <p:nvPr/>
        </p:nvSpPr>
        <p:spPr>
          <a:xfrm>
            <a:off x="2663490" y="4735411"/>
            <a:ext cx="104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712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128DF4-1E73-4A54-AF68-A2091AAE3C02}"/>
              </a:ext>
            </a:extLst>
          </p:cNvPr>
          <p:cNvSpPr txBox="1"/>
          <p:nvPr/>
        </p:nvSpPr>
        <p:spPr>
          <a:xfrm>
            <a:off x="2663490" y="3987005"/>
            <a:ext cx="104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712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128DF4-1E73-4A54-AF68-A2091AAE3C02}"/>
              </a:ext>
            </a:extLst>
          </p:cNvPr>
          <p:cNvSpPr txBox="1"/>
          <p:nvPr/>
        </p:nvSpPr>
        <p:spPr>
          <a:xfrm>
            <a:off x="3084032" y="3343459"/>
            <a:ext cx="537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712 snowmen were built by adults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507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8" grpId="1"/>
      <p:bldP spid="13" grpId="0" animBg="1"/>
      <p:bldP spid="20" grpId="0" animBg="1"/>
      <p:bldP spid="20" grpId="1" animBg="1"/>
      <p:bldP spid="21" grpId="0"/>
      <p:bldP spid="22" grpId="0"/>
      <p:bldP spid="19" grpId="0" animBg="1"/>
      <p:bldP spid="24" grpId="0"/>
      <p:bldP spid="24" grpId="1"/>
      <p:bldP spid="27" grpId="0"/>
      <p:bldP spid="30" grpId="0"/>
      <p:bldP spid="30" grpId="1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36600" y="1084987"/>
            <a:ext cx="8623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As the snowmen builders become tired, they build 46 fewer snowmen each hour.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36600" y="1998246"/>
            <a:ext cx="862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snowmen will they have built after 3 hours?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7C59F-F419-4619-B21C-C71DB733E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564" y="2521466"/>
            <a:ext cx="747045" cy="747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128DF4-1E73-4A54-AF68-A2091AAE3C02}"/>
              </a:ext>
            </a:extLst>
          </p:cNvPr>
          <p:cNvSpPr txBox="1"/>
          <p:nvPr/>
        </p:nvSpPr>
        <p:spPr>
          <a:xfrm>
            <a:off x="6785408" y="266415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36600" y="2633377"/>
            <a:ext cx="262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1st hour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2,036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36600" y="602615"/>
            <a:ext cx="862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In the first hour 2,036 snowmen are built.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36600" y="3122883"/>
            <a:ext cx="318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2nd hour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E94C8A-4286-4BE0-A60F-92B265123A97}"/>
                  </a:ext>
                </a:extLst>
              </p:cNvPr>
              <p:cNvSpPr txBox="1"/>
              <p:nvPr/>
            </p:nvSpPr>
            <p:spPr>
              <a:xfrm>
                <a:off x="2505305" y="3122883"/>
                <a:ext cx="26583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2,036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46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2800" dirty="0"/>
                  <a:t>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CE94C8A-4286-4BE0-A60F-92B265123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305" y="3122883"/>
                <a:ext cx="2658314" cy="523220"/>
              </a:xfrm>
              <a:prstGeom prst="rect">
                <a:avLst/>
              </a:prstGeom>
              <a:blipFill>
                <a:blip r:embed="rId6"/>
                <a:stretch>
                  <a:fillRect l="-4817" t="-139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489973" y="3122883"/>
            <a:ext cx="1075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1,990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52221" y="3612390"/>
            <a:ext cx="318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3rd hour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CE94C8A-4286-4BE0-A60F-92B265123A97}"/>
                  </a:ext>
                </a:extLst>
              </p:cNvPr>
              <p:cNvSpPr txBox="1"/>
              <p:nvPr/>
            </p:nvSpPr>
            <p:spPr>
              <a:xfrm>
                <a:off x="2420917" y="3612390"/>
                <a:ext cx="26583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1,990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46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2800" dirty="0"/>
                  <a:t>  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CE94C8A-4286-4BE0-A60F-92B265123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917" y="3612390"/>
                <a:ext cx="2658314" cy="523220"/>
              </a:xfrm>
              <a:prstGeom prst="rect">
                <a:avLst/>
              </a:prstGeom>
              <a:blipFill>
                <a:blip r:embed="rId7"/>
                <a:stretch>
                  <a:fillRect l="-4587" t="-15294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423310" y="3612390"/>
            <a:ext cx="131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1,944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82928" y="3628490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928" y="3628490"/>
                <a:ext cx="678391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616711" y="4353133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5,970 snowmen  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C577FB6-B2EF-4864-9BB7-6438169E239E}"/>
              </a:ext>
            </a:extLst>
          </p:cNvPr>
          <p:cNvCxnSpPr/>
          <p:nvPr/>
        </p:nvCxnSpPr>
        <p:spPr>
          <a:xfrm flipV="1">
            <a:off x="5389748" y="4420160"/>
            <a:ext cx="3341012" cy="2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BD8B3F1-F049-4F86-9C0F-640EDDA14733}"/>
              </a:ext>
            </a:extLst>
          </p:cNvPr>
          <p:cNvCxnSpPr/>
          <p:nvPr/>
        </p:nvCxnSpPr>
        <p:spPr>
          <a:xfrm>
            <a:off x="5913249" y="4074592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AE9A0E-7124-4AFC-BBF5-6713E14F56F5}"/>
              </a:ext>
            </a:extLst>
          </p:cNvPr>
          <p:cNvCxnSpPr/>
          <p:nvPr/>
        </p:nvCxnSpPr>
        <p:spPr>
          <a:xfrm>
            <a:off x="8710174" y="4074595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F62C35E-0301-4427-BE1A-D286842D9C13}"/>
              </a:ext>
            </a:extLst>
          </p:cNvPr>
          <p:cNvCxnSpPr/>
          <p:nvPr/>
        </p:nvCxnSpPr>
        <p:spPr>
          <a:xfrm>
            <a:off x="7123009" y="4074591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118B6901-4C6F-4CC1-B483-405841B5407D}"/>
              </a:ext>
            </a:extLst>
          </p:cNvPr>
          <p:cNvSpPr/>
          <p:nvPr/>
        </p:nvSpPr>
        <p:spPr>
          <a:xfrm>
            <a:off x="8188455" y="4643661"/>
            <a:ext cx="1458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2,036</a:t>
            </a:r>
            <a:endParaRPr lang="en-GB" sz="28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2EA2F98-22C3-4CBF-ABA8-28AD1FBDEE0B}"/>
              </a:ext>
            </a:extLst>
          </p:cNvPr>
          <p:cNvSpPr/>
          <p:nvPr/>
        </p:nvSpPr>
        <p:spPr>
          <a:xfrm>
            <a:off x="6645421" y="4654421"/>
            <a:ext cx="10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2,000</a:t>
            </a:r>
            <a:endParaRPr lang="en-GB" sz="28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3B8082B-DAA1-4FA5-8DC0-2F3F71C08EB3}"/>
              </a:ext>
            </a:extLst>
          </p:cNvPr>
          <p:cNvSpPr/>
          <p:nvPr/>
        </p:nvSpPr>
        <p:spPr>
          <a:xfrm>
            <a:off x="5538674" y="4643661"/>
            <a:ext cx="1458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1,990</a:t>
            </a:r>
            <a:endParaRPr lang="en-GB" sz="2800" dirty="0"/>
          </a:p>
        </p:txBody>
      </p:sp>
      <p:sp>
        <p:nvSpPr>
          <p:cNvPr id="52" name="Right Bracket 51">
            <a:extLst>
              <a:ext uri="{FF2B5EF4-FFF2-40B4-BE49-F238E27FC236}">
                <a16:creationId xmlns:a16="http://schemas.microsoft.com/office/drawing/2014/main" id="{79B6089A-3CB2-460B-A92D-8C1F21BFA0A3}"/>
              </a:ext>
            </a:extLst>
          </p:cNvPr>
          <p:cNvSpPr/>
          <p:nvPr/>
        </p:nvSpPr>
        <p:spPr>
          <a:xfrm rot="5400000" flipH="1">
            <a:off x="7819895" y="3092302"/>
            <a:ext cx="196206" cy="1589978"/>
          </a:xfrm>
          <a:prstGeom prst="rightBracket">
            <a:avLst>
              <a:gd name="adj" fmla="val 405181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D5A6B32-9BF9-4C62-9D4A-DF01D8D003F7}"/>
                  </a:ext>
                </a:extLst>
              </p:cNvPr>
              <p:cNvSpPr txBox="1"/>
              <p:nvPr/>
            </p:nvSpPr>
            <p:spPr>
              <a:xfrm flipH="1">
                <a:off x="7462993" y="3334742"/>
                <a:ext cx="9100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36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D5A6B32-9BF9-4C62-9D4A-DF01D8D00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62993" y="3334742"/>
                <a:ext cx="910010" cy="523220"/>
              </a:xfrm>
              <a:prstGeom prst="rect">
                <a:avLst/>
              </a:prstGeom>
              <a:blipFill>
                <a:blip r:embed="rId10"/>
                <a:stretch>
                  <a:fillRect t="-10465" r="-10000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ight Bracket 53">
            <a:extLst>
              <a:ext uri="{FF2B5EF4-FFF2-40B4-BE49-F238E27FC236}">
                <a16:creationId xmlns:a16="http://schemas.microsoft.com/office/drawing/2014/main" id="{8D3FF3CA-23E2-435F-9DC3-1BA6993288FC}"/>
              </a:ext>
            </a:extLst>
          </p:cNvPr>
          <p:cNvSpPr/>
          <p:nvPr/>
        </p:nvSpPr>
        <p:spPr>
          <a:xfrm rot="5400000" flipH="1">
            <a:off x="6390047" y="3298103"/>
            <a:ext cx="196206" cy="1149803"/>
          </a:xfrm>
          <a:prstGeom prst="rightBracket">
            <a:avLst>
              <a:gd name="adj" fmla="val 405181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58040A0-3255-44BF-AEF1-F9C6B0707CB4}"/>
                  </a:ext>
                </a:extLst>
              </p:cNvPr>
              <p:cNvSpPr txBox="1"/>
              <p:nvPr/>
            </p:nvSpPr>
            <p:spPr>
              <a:xfrm flipH="1">
                <a:off x="6033145" y="3342110"/>
                <a:ext cx="9100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58040A0-3255-44BF-AEF1-F9C6B0707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33145" y="3342110"/>
                <a:ext cx="910010" cy="523220"/>
              </a:xfrm>
              <a:prstGeom prst="rect">
                <a:avLst/>
              </a:prstGeom>
              <a:blipFill>
                <a:blip r:embed="rId11"/>
                <a:stretch>
                  <a:fillRect t="-10465" r="-1006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DBCF8E9-0CCE-403A-BA07-D241BD74D043}"/>
              </a:ext>
            </a:extLst>
          </p:cNvPr>
          <p:cNvCxnSpPr/>
          <p:nvPr/>
        </p:nvCxnSpPr>
        <p:spPr>
          <a:xfrm flipV="1">
            <a:off x="5389748" y="4423583"/>
            <a:ext cx="3341012" cy="2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397A49-DB00-485B-B725-85BB15E930B7}"/>
              </a:ext>
            </a:extLst>
          </p:cNvPr>
          <p:cNvCxnSpPr/>
          <p:nvPr/>
        </p:nvCxnSpPr>
        <p:spPr>
          <a:xfrm>
            <a:off x="5913249" y="4078015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F1E1025-66AB-47BE-9A28-32D2C0AD7B29}"/>
              </a:ext>
            </a:extLst>
          </p:cNvPr>
          <p:cNvCxnSpPr/>
          <p:nvPr/>
        </p:nvCxnSpPr>
        <p:spPr>
          <a:xfrm>
            <a:off x="8710174" y="4078018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B0691E4-D653-4C7B-A6D9-688C2BC912FA}"/>
              </a:ext>
            </a:extLst>
          </p:cNvPr>
          <p:cNvCxnSpPr/>
          <p:nvPr/>
        </p:nvCxnSpPr>
        <p:spPr>
          <a:xfrm>
            <a:off x="7123009" y="4078014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BD29FC62-3036-4AD2-A3D8-91FF7EE419D4}"/>
              </a:ext>
            </a:extLst>
          </p:cNvPr>
          <p:cNvSpPr/>
          <p:nvPr/>
        </p:nvSpPr>
        <p:spPr>
          <a:xfrm>
            <a:off x="8188455" y="4647084"/>
            <a:ext cx="1458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1,990</a:t>
            </a:r>
            <a:endParaRPr lang="en-GB" sz="28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D10677A-F4CC-42EB-8A81-35EF56727E57}"/>
              </a:ext>
            </a:extLst>
          </p:cNvPr>
          <p:cNvSpPr/>
          <p:nvPr/>
        </p:nvSpPr>
        <p:spPr>
          <a:xfrm>
            <a:off x="6645421" y="4657844"/>
            <a:ext cx="10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1,950</a:t>
            </a:r>
            <a:endParaRPr lang="en-GB" sz="280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9CF7F48-AE2C-4C3A-A10D-A139A420B456}"/>
              </a:ext>
            </a:extLst>
          </p:cNvPr>
          <p:cNvSpPr/>
          <p:nvPr/>
        </p:nvSpPr>
        <p:spPr>
          <a:xfrm>
            <a:off x="5538674" y="4647084"/>
            <a:ext cx="1458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1,944</a:t>
            </a:r>
            <a:endParaRPr lang="en-GB" sz="2800" dirty="0"/>
          </a:p>
        </p:txBody>
      </p:sp>
      <p:sp>
        <p:nvSpPr>
          <p:cNvPr id="63" name="Right Bracket 62">
            <a:extLst>
              <a:ext uri="{FF2B5EF4-FFF2-40B4-BE49-F238E27FC236}">
                <a16:creationId xmlns:a16="http://schemas.microsoft.com/office/drawing/2014/main" id="{1012EB63-18F6-44D4-A119-41D5C1E036CE}"/>
              </a:ext>
            </a:extLst>
          </p:cNvPr>
          <p:cNvSpPr/>
          <p:nvPr/>
        </p:nvSpPr>
        <p:spPr>
          <a:xfrm rot="5400000" flipH="1">
            <a:off x="7819895" y="3095725"/>
            <a:ext cx="196206" cy="1589978"/>
          </a:xfrm>
          <a:prstGeom prst="rightBracket">
            <a:avLst>
              <a:gd name="adj" fmla="val 405181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3E0FB7F-6AE3-4BFE-AC5D-4CBF93490126}"/>
                  </a:ext>
                </a:extLst>
              </p:cNvPr>
              <p:cNvSpPr txBox="1"/>
              <p:nvPr/>
            </p:nvSpPr>
            <p:spPr>
              <a:xfrm flipH="1">
                <a:off x="7462993" y="3338165"/>
                <a:ext cx="9100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40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D3E0FB7F-6AE3-4BFE-AC5D-4CBF93490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462993" y="3338165"/>
                <a:ext cx="910010" cy="523220"/>
              </a:xfrm>
              <a:prstGeom prst="rect">
                <a:avLst/>
              </a:prstGeom>
              <a:blipFill>
                <a:blip r:embed="rId12"/>
                <a:stretch>
                  <a:fillRect t="-11765" r="-10000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ight Bracket 64">
            <a:extLst>
              <a:ext uri="{FF2B5EF4-FFF2-40B4-BE49-F238E27FC236}">
                <a16:creationId xmlns:a16="http://schemas.microsoft.com/office/drawing/2014/main" id="{F356D39D-9A32-40B5-BA2C-B51B4A79AEEB}"/>
              </a:ext>
            </a:extLst>
          </p:cNvPr>
          <p:cNvSpPr/>
          <p:nvPr/>
        </p:nvSpPr>
        <p:spPr>
          <a:xfrm rot="5400000" flipH="1">
            <a:off x="6390047" y="3301526"/>
            <a:ext cx="196206" cy="1149803"/>
          </a:xfrm>
          <a:prstGeom prst="rightBracket">
            <a:avLst>
              <a:gd name="adj" fmla="val 405181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241391D-B905-4C6E-A65C-5680F1CBE911}"/>
                  </a:ext>
                </a:extLst>
              </p:cNvPr>
              <p:cNvSpPr txBox="1"/>
              <p:nvPr/>
            </p:nvSpPr>
            <p:spPr>
              <a:xfrm flipH="1">
                <a:off x="6033145" y="3345533"/>
                <a:ext cx="9100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6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241391D-B905-4C6E-A65C-5680F1CBE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33145" y="3345533"/>
                <a:ext cx="910010" cy="523220"/>
              </a:xfrm>
              <a:prstGeom prst="rect">
                <a:avLst/>
              </a:prstGeom>
              <a:blipFill>
                <a:blip r:embed="rId1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B1798A1-EFBB-4027-8ACF-011C4E390E7E}"/>
              </a:ext>
            </a:extLst>
          </p:cNvPr>
          <p:cNvCxnSpPr/>
          <p:nvPr/>
        </p:nvCxnSpPr>
        <p:spPr>
          <a:xfrm flipV="1">
            <a:off x="5396445" y="4420722"/>
            <a:ext cx="3341012" cy="26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2C1A34D-E31F-477F-B000-FDE88C1DF4DF}"/>
              </a:ext>
            </a:extLst>
          </p:cNvPr>
          <p:cNvCxnSpPr/>
          <p:nvPr/>
        </p:nvCxnSpPr>
        <p:spPr>
          <a:xfrm>
            <a:off x="5388552" y="4087336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A001690-EF97-48A5-8611-977C8FE925AB}"/>
              </a:ext>
            </a:extLst>
          </p:cNvPr>
          <p:cNvCxnSpPr/>
          <p:nvPr/>
        </p:nvCxnSpPr>
        <p:spPr>
          <a:xfrm>
            <a:off x="8185477" y="4087339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0B78DEC-26C7-4FB3-B97A-43EF213E7F92}"/>
              </a:ext>
            </a:extLst>
          </p:cNvPr>
          <p:cNvCxnSpPr/>
          <p:nvPr/>
        </p:nvCxnSpPr>
        <p:spPr>
          <a:xfrm>
            <a:off x="7108374" y="4087335"/>
            <a:ext cx="7893" cy="6589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236FE948-4E6C-4A74-8E4F-4F5CFB858532}"/>
              </a:ext>
            </a:extLst>
          </p:cNvPr>
          <p:cNvSpPr/>
          <p:nvPr/>
        </p:nvSpPr>
        <p:spPr>
          <a:xfrm>
            <a:off x="6579544" y="4661734"/>
            <a:ext cx="10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4,026</a:t>
            </a:r>
            <a:endParaRPr lang="en-GB" sz="280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AA456D2-5B1F-47F5-8656-15552E597AFD}"/>
              </a:ext>
            </a:extLst>
          </p:cNvPr>
          <p:cNvSpPr/>
          <p:nvPr/>
        </p:nvSpPr>
        <p:spPr>
          <a:xfrm>
            <a:off x="4850021" y="4656405"/>
            <a:ext cx="1458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2,036</a:t>
            </a:r>
            <a:endParaRPr lang="en-GB" sz="2800" dirty="0"/>
          </a:p>
        </p:txBody>
      </p:sp>
      <p:sp>
        <p:nvSpPr>
          <p:cNvPr id="73" name="Right Bracket 72">
            <a:extLst>
              <a:ext uri="{FF2B5EF4-FFF2-40B4-BE49-F238E27FC236}">
                <a16:creationId xmlns:a16="http://schemas.microsoft.com/office/drawing/2014/main" id="{A0533DCC-0058-4E8D-B16B-8729A653D0B2}"/>
              </a:ext>
            </a:extLst>
          </p:cNvPr>
          <p:cNvSpPr/>
          <p:nvPr/>
        </p:nvSpPr>
        <p:spPr>
          <a:xfrm rot="5400000" flipH="1">
            <a:off x="7508283" y="3434467"/>
            <a:ext cx="216918" cy="1011897"/>
          </a:xfrm>
          <a:prstGeom prst="rightBracket">
            <a:avLst>
              <a:gd name="adj" fmla="val 405181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E19FA22-414D-4156-9808-312F49A7BFA4}"/>
                  </a:ext>
                </a:extLst>
              </p:cNvPr>
              <p:cNvSpPr txBox="1"/>
              <p:nvPr/>
            </p:nvSpPr>
            <p:spPr>
              <a:xfrm flipH="1">
                <a:off x="7125014" y="3778046"/>
                <a:ext cx="9100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E19FA22-414D-4156-9808-312F49A7B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25014" y="3778046"/>
                <a:ext cx="910010" cy="523220"/>
              </a:xfrm>
              <a:prstGeom prst="rect">
                <a:avLst/>
              </a:prstGeom>
              <a:blipFill>
                <a:blip r:embed="rId14"/>
                <a:stretch>
                  <a:fillRect t="-11628" r="-1006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ight Bracket 74">
            <a:extLst>
              <a:ext uri="{FF2B5EF4-FFF2-40B4-BE49-F238E27FC236}">
                <a16:creationId xmlns:a16="http://schemas.microsoft.com/office/drawing/2014/main" id="{6ACF8A06-252E-46E5-9B95-BAE186208030}"/>
              </a:ext>
            </a:extLst>
          </p:cNvPr>
          <p:cNvSpPr/>
          <p:nvPr/>
        </p:nvSpPr>
        <p:spPr>
          <a:xfrm rot="16200000">
            <a:off x="6627039" y="2462320"/>
            <a:ext cx="310449" cy="2796927"/>
          </a:xfrm>
          <a:prstGeom prst="rightBracket">
            <a:avLst>
              <a:gd name="adj" fmla="val 450465"/>
            </a:avLst>
          </a:prstGeom>
          <a:noFill/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DA13D59-ABCA-4202-BDFF-E33270F272B9}"/>
                  </a:ext>
                </a:extLst>
              </p:cNvPr>
              <p:cNvSpPr txBox="1"/>
              <p:nvPr/>
            </p:nvSpPr>
            <p:spPr>
              <a:xfrm flipH="1">
                <a:off x="6033145" y="3229508"/>
                <a:ext cx="14044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Calibri" panose="020F0502020204030204" pitchFamily="34" charset="0"/>
                  </a:rPr>
                  <a:t>2,000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DA13D59-ABCA-4202-BDFF-E33270F27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33145" y="3229508"/>
                <a:ext cx="1404482" cy="523220"/>
              </a:xfrm>
              <a:prstGeom prst="rect">
                <a:avLst/>
              </a:prstGeom>
              <a:blipFill>
                <a:blip r:embed="rId15"/>
                <a:stretch>
                  <a:fillRect t="-11628" r="-260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>
            <a:extLst>
              <a:ext uri="{FF2B5EF4-FFF2-40B4-BE49-F238E27FC236}">
                <a16:creationId xmlns:a16="http://schemas.microsoft.com/office/drawing/2014/main" id="{1CCA4676-A817-4934-9266-17821E4A6BD9}"/>
              </a:ext>
            </a:extLst>
          </p:cNvPr>
          <p:cNvSpPr/>
          <p:nvPr/>
        </p:nvSpPr>
        <p:spPr>
          <a:xfrm>
            <a:off x="7635257" y="4661734"/>
            <a:ext cx="109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4,036</a:t>
            </a:r>
            <a:endParaRPr lang="en-GB" sz="2800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175671"/>
              </p:ext>
            </p:extLst>
          </p:nvPr>
        </p:nvGraphicFramePr>
        <p:xfrm>
          <a:off x="5682312" y="2481772"/>
          <a:ext cx="2685140" cy="261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849458" y="4437610"/>
            <a:ext cx="292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97247" y="4437610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97322" y="4437610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09280" y="4437610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3F5BD25-E6C3-435D-A17A-A88AFDDD0C1B}"/>
              </a:ext>
            </a:extLst>
          </p:cNvPr>
          <p:cNvSpPr txBox="1"/>
          <p:nvPr/>
        </p:nvSpPr>
        <p:spPr>
          <a:xfrm>
            <a:off x="7206918" y="4991608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6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6" grpId="0"/>
      <p:bldP spid="7" grpId="0"/>
      <p:bldP spid="8" grpId="0"/>
      <p:bldP spid="9" grpId="0"/>
      <p:bldP spid="9" grpId="1"/>
      <p:bldP spid="23" grpId="0"/>
      <p:bldP spid="24" grpId="0"/>
      <p:bldP spid="25" grpId="0"/>
      <p:bldP spid="25" grpId="1"/>
      <p:bldP spid="26" grpId="0"/>
      <p:bldP spid="34" grpId="0"/>
      <p:bldP spid="40" grpId="0"/>
      <p:bldP spid="49" grpId="0"/>
      <p:bldP spid="49" grpId="1"/>
      <p:bldP spid="50" grpId="0"/>
      <p:bldP spid="50" grpId="1"/>
      <p:bldP spid="51" grpId="0"/>
      <p:bldP spid="51" grpId="1"/>
      <p:bldP spid="52" grpId="0" animBg="1"/>
      <p:bldP spid="52" grpId="1" animBg="1"/>
      <p:bldP spid="53" grpId="0"/>
      <p:bldP spid="53" grpId="1"/>
      <p:bldP spid="54" grpId="0" animBg="1"/>
      <p:bldP spid="54" grpId="1" animBg="1"/>
      <p:bldP spid="55" grpId="0"/>
      <p:bldP spid="55" grpId="1"/>
      <p:bldP spid="60" grpId="0"/>
      <p:bldP spid="60" grpId="1"/>
      <p:bldP spid="61" grpId="0"/>
      <p:bldP spid="61" grpId="1"/>
      <p:bldP spid="62" grpId="0"/>
      <p:bldP spid="62" grpId="1"/>
      <p:bldP spid="63" grpId="0" animBg="1"/>
      <p:bldP spid="63" grpId="1" animBg="1"/>
      <p:bldP spid="64" grpId="0"/>
      <p:bldP spid="64" grpId="1"/>
      <p:bldP spid="65" grpId="0" animBg="1"/>
      <p:bldP spid="65" grpId="1" animBg="1"/>
      <p:bldP spid="66" grpId="0"/>
      <p:bldP spid="66" grpId="1"/>
      <p:bldP spid="71" grpId="0"/>
      <p:bldP spid="71" grpId="1"/>
      <p:bldP spid="72" grpId="0"/>
      <p:bldP spid="72" grpId="1"/>
      <p:bldP spid="73" grpId="0" animBg="1"/>
      <p:bldP spid="73" grpId="1" animBg="1"/>
      <p:bldP spid="74" grpId="0"/>
      <p:bldP spid="74" grpId="1"/>
      <p:bldP spid="75" grpId="0" animBg="1"/>
      <p:bldP spid="75" grpId="1" animBg="1"/>
      <p:bldP spid="76" grpId="0"/>
      <p:bldP spid="76" grpId="1"/>
      <p:bldP spid="77" grpId="0"/>
      <p:bldP spid="77" grpId="1"/>
      <p:bldP spid="35" grpId="0"/>
      <p:bldP spid="36" grpId="0"/>
      <p:bldP spid="37" grpId="0"/>
      <p:bldP spid="38" grpId="0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0E937A2-8399-43C4-8089-478D64049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94" y="4508556"/>
            <a:ext cx="747045" cy="7470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A2F913A-F7BA-46E6-9CB4-521F216CF829}"/>
              </a:ext>
            </a:extLst>
          </p:cNvPr>
          <p:cNvSpPr txBox="1"/>
          <p:nvPr/>
        </p:nvSpPr>
        <p:spPr>
          <a:xfrm>
            <a:off x="6799238" y="465124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48368" y="717922"/>
            <a:ext cx="843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In a day a factory manufactures 45,150 buttons.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48368" y="1340539"/>
            <a:ext cx="843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Making one snowman requires 10 buttons.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48368" y="1963156"/>
            <a:ext cx="73433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snowmen can be created using </a:t>
            </a:r>
          </a:p>
          <a:p>
            <a:r>
              <a:rPr lang="en-GB" sz="2800" dirty="0"/>
              <a:t>all the buttons the factory makes?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19016CD-3F1C-4715-9F76-35633ABF891F}"/>
              </a:ext>
            </a:extLst>
          </p:cNvPr>
          <p:cNvGrpSpPr/>
          <p:nvPr/>
        </p:nvGrpSpPr>
        <p:grpSpPr>
          <a:xfrm>
            <a:off x="5860381" y="1241142"/>
            <a:ext cx="4367946" cy="3319674"/>
            <a:chOff x="5384646" y="2608298"/>
            <a:chExt cx="4367946" cy="33196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A8CD5D-1406-4B18-B4AD-B849E348E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4912" t="31107" r="32093" b="30259"/>
            <a:stretch/>
          </p:blipFill>
          <p:spPr>
            <a:xfrm>
              <a:off x="7428651" y="2777322"/>
              <a:ext cx="1629273" cy="128073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4EAB2A4-308F-43C2-971E-9BA99C665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7968" y="3941769"/>
              <a:ext cx="2270448" cy="198620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6BEF79C-9670-427A-800A-1D900D542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94770" y="2608298"/>
              <a:ext cx="2270448" cy="198620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7544D48-3717-485C-B3B8-30D494DFA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82144" y="3073586"/>
              <a:ext cx="2270448" cy="198620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889E5FB-6E12-4F56-A49C-BB0454F6A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84646" y="3560212"/>
              <a:ext cx="2270448" cy="198620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BFFDA33-12F5-4209-AAEC-D4529F652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51678" y="2947636"/>
              <a:ext cx="2270448" cy="198620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E378A8-C37E-487D-8525-A072B24CB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89441" y="3567435"/>
              <a:ext cx="2270448" cy="198620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C3A57B-FB86-4794-8C81-65C50A548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75157" y="3669162"/>
              <a:ext cx="2270448" cy="198620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CC4BCA-0DD5-4CE9-8C27-BFE2E55C02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5653" t="28913" r="31352" b="30338"/>
            <a:stretch/>
          </p:blipFill>
          <p:spPr>
            <a:xfrm>
              <a:off x="7035945" y="3601399"/>
              <a:ext cx="1629273" cy="135085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8110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FED57A-3E64-4C28-B328-3AD56171F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5223" y="538494"/>
            <a:ext cx="1196005" cy="143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63" y="992037"/>
            <a:ext cx="1395824" cy="1533528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138110" y="661422"/>
            <a:ext cx="2645864" cy="989545"/>
          </a:xfrm>
          <a:prstGeom prst="wedgeRoundRectCallout">
            <a:avLst>
              <a:gd name="adj1" fmla="val 62501"/>
              <a:gd name="adj2" fmla="val 32161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Each snowman is 1 group of 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0663" y="3642243"/>
            <a:ext cx="1431109" cy="172232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6144099" y="2466587"/>
            <a:ext cx="3151771" cy="1175656"/>
          </a:xfrm>
          <a:prstGeom prst="wedgeRoundRectCallout">
            <a:avLst>
              <a:gd name="adj1" fmla="val 16142"/>
              <a:gd name="adj2" fmla="val 68222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That means we need to find how many groups of 10 there are in 45,150!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443728"/>
              </p:ext>
            </p:extLst>
          </p:nvPr>
        </p:nvGraphicFramePr>
        <p:xfrm>
          <a:off x="670747" y="2287605"/>
          <a:ext cx="5214965" cy="18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993">
                  <a:extLst>
                    <a:ext uri="{9D8B030D-6E8A-4147-A177-3AD203B41FA5}">
                      <a16:colId xmlns:a16="http://schemas.microsoft.com/office/drawing/2014/main" val="4059377862"/>
                    </a:ext>
                  </a:extLst>
                </a:gridCol>
                <a:gridCol w="1042993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042993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042993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042993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+mn-lt"/>
                        </a:rPr>
                        <a:t>TTh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latin typeface="+mn-lt"/>
                        </a:rPr>
                        <a:t>Th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T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O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757523" y="2817964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144587" y="2817964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57523" y="3182784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144587" y="3182784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875956" y="2817964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263020" y="2817964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75956" y="3182784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263020" y="3182784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881734" y="3595063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954649" y="2817964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875056" y="2817964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262120" y="2817964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875056" y="3182784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262120" y="3182784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880834" y="3595063"/>
            <a:ext cx="306000" cy="306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Curved Up Arrow 41"/>
          <p:cNvSpPr/>
          <p:nvPr/>
        </p:nvSpPr>
        <p:spPr>
          <a:xfrm rot="16200000">
            <a:off x="1469875" y="3957798"/>
            <a:ext cx="518535" cy="978755"/>
          </a:xfrm>
          <a:prstGeom prst="leftBracket">
            <a:avLst>
              <a:gd name="adj" fmla="val 145715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71528" y="4630704"/>
                <a:ext cx="715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28" y="4630704"/>
                <a:ext cx="715230" cy="400110"/>
              </a:xfrm>
              <a:prstGeom prst="rect">
                <a:avLst/>
              </a:prstGeom>
              <a:blipFill>
                <a:blip r:embed="rId8"/>
                <a:stretch>
                  <a:fillRect t="-9231" r="-6838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451716" y="1750359"/>
                <a:ext cx="26059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b="0" i="0" dirty="0" smtClean="0">
                        <a:solidFill>
                          <a:prstClr val="black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45,150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716" y="1750359"/>
                <a:ext cx="2605939" cy="523220"/>
              </a:xfrm>
              <a:prstGeom prst="rect">
                <a:avLst/>
              </a:prstGeom>
              <a:blipFill>
                <a:blip r:embed="rId9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rved Up Arrow 41"/>
          <p:cNvSpPr/>
          <p:nvPr/>
        </p:nvSpPr>
        <p:spPr>
          <a:xfrm rot="16200000">
            <a:off x="2537939" y="3957798"/>
            <a:ext cx="518535" cy="978755"/>
          </a:xfrm>
          <a:prstGeom prst="leftBracket">
            <a:avLst>
              <a:gd name="adj" fmla="val 145715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445100" y="4630704"/>
                <a:ext cx="715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100" y="4630704"/>
                <a:ext cx="715230" cy="400110"/>
              </a:xfrm>
              <a:prstGeom prst="rect">
                <a:avLst/>
              </a:prstGeom>
              <a:blipFill>
                <a:blip r:embed="rId10"/>
                <a:stretch>
                  <a:fillRect t="-9231" r="-6838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rved Up Arrow 41"/>
          <p:cNvSpPr/>
          <p:nvPr/>
        </p:nvSpPr>
        <p:spPr>
          <a:xfrm rot="16200000">
            <a:off x="3615788" y="3957798"/>
            <a:ext cx="518535" cy="978755"/>
          </a:xfrm>
          <a:prstGeom prst="leftBracket">
            <a:avLst>
              <a:gd name="adj" fmla="val 145715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495313" y="4630704"/>
                <a:ext cx="715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313" y="4630704"/>
                <a:ext cx="715230" cy="400110"/>
              </a:xfrm>
              <a:prstGeom prst="rect">
                <a:avLst/>
              </a:prstGeom>
              <a:blipFill>
                <a:blip r:embed="rId11"/>
                <a:stretch>
                  <a:fillRect t="-9231" r="-5932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urved Up Arrow 41"/>
          <p:cNvSpPr/>
          <p:nvPr/>
        </p:nvSpPr>
        <p:spPr>
          <a:xfrm rot="16200000">
            <a:off x="4719006" y="3957799"/>
            <a:ext cx="518535" cy="978755"/>
          </a:xfrm>
          <a:prstGeom prst="leftBracket">
            <a:avLst>
              <a:gd name="adj" fmla="val 145715"/>
            </a:avLst>
          </a:prstGeom>
          <a:noFill/>
          <a:ln w="3810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96067" y="4630704"/>
                <a:ext cx="7152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067" y="4630704"/>
                <a:ext cx="715230" cy="400110"/>
              </a:xfrm>
              <a:prstGeom prst="rect">
                <a:avLst/>
              </a:prstGeom>
              <a:blipFill>
                <a:blip r:embed="rId12"/>
                <a:stretch>
                  <a:fillRect t="-9231" r="-5983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21833" y="1750359"/>
                <a:ext cx="26059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b="0" i="0" dirty="0" smtClean="0">
                        <a:solidFill>
                          <a:srgbClr val="0070C0"/>
                        </a:solidFill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4,515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Calibri" panose="020F0502020204030204" pitchFamily="34" charset="0"/>
                  </a:rPr>
                  <a:t> snowmen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833" y="1750359"/>
                <a:ext cx="2605939" cy="523220"/>
              </a:xfrm>
              <a:prstGeom prst="rect">
                <a:avLst/>
              </a:prstGeom>
              <a:blipFill>
                <a:blip r:embed="rId13"/>
                <a:stretch>
                  <a:fillRect t="-10465" r="-210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3607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-1.85185E-6 L 0.11218 -0.0016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9" y="-93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1.85185E-6 L 0.12132 -0.0004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8" y="-2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2821E-7 -2.59259E-6 L 0.11218 0.0002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9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2.59259E-6 L 0.12132 -0.00162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8" y="-93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6 0.00208 L 0.11154 0.00393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1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-1.85185E-6 L 0.09295 -4.44444E-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1.85185E-6 L 0.10881 -4.44444E-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3" y="-69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-1.85185E-6 L 0.10897 -0.00116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9" y="-69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2.59259E-6 L 0.10721 0.0002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3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-2.59259E-6 L 0.10897 -0.00162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9" y="-9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2.22222E-6 L 0.10433 0.00185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1.85185E-6 L 0.11298 -4.44444E-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69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2.59259E-6 L 0.11298 -4.07407E-6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-2.59259E-6 L 0.11298 -4.07407E-6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5" y="0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12821E-7 -1.85185E-6 L 0.11298 -4.44444E-6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7" grpId="0" animBg="1"/>
      <p:bldP spid="28" grpId="0"/>
      <p:bldP spid="29" grpId="0"/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BFED57A-3E64-4C28-B328-3AD56171F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31259" y="3693917"/>
            <a:ext cx="1196005" cy="143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48368" y="717922"/>
            <a:ext cx="871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December, 3,427 snowmen are created but 1,863 melt.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97C59F-F419-4619-B21C-C71DB733E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679" y="3804959"/>
            <a:ext cx="747045" cy="7470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128DF4-1E73-4A54-AF68-A2091AAE3C02}"/>
              </a:ext>
            </a:extLst>
          </p:cNvPr>
          <p:cNvSpPr txBox="1"/>
          <p:nvPr/>
        </p:nvSpPr>
        <p:spPr>
          <a:xfrm>
            <a:off x="6864523" y="394764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48368" y="1345847"/>
            <a:ext cx="8439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January, another 2,441 snowmen are created but some melt again.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48368" y="2404659"/>
            <a:ext cx="843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At the end of January there are 1,558 snowmen left.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48368" y="3032585"/>
            <a:ext cx="843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many snowmen melted in January?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931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48368" y="507547"/>
            <a:ext cx="178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December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20660" y="3550212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60" y="3550212"/>
                <a:ext cx="67839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241159"/>
              </p:ext>
            </p:extLst>
          </p:nvPr>
        </p:nvGraphicFramePr>
        <p:xfrm>
          <a:off x="1131430" y="2326138"/>
          <a:ext cx="2685140" cy="261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1812831" y="2769654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3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23483" y="2769654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1960516" y="314089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652935" y="2769654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99374" y="2695046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306850" y="4258098"/>
            <a:ext cx="292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654639" y="4258098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954714" y="4258098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266672" y="4258098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21192" y="1017170"/>
            <a:ext cx="3713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Created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3,427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21193" y="1556921"/>
            <a:ext cx="3713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Melt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1,863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1286284" y="314089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486622" y="507547"/>
            <a:ext cx="178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January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486621" y="1017170"/>
            <a:ext cx="3713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Start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1,564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486621" y="1556921"/>
            <a:ext cx="3713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Created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2,441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020103" y="3550212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103" y="3550212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26441"/>
              </p:ext>
            </p:extLst>
          </p:nvPr>
        </p:nvGraphicFramePr>
        <p:xfrm>
          <a:off x="5630873" y="2326138"/>
          <a:ext cx="2685140" cy="261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6453844" y="4861732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774639" y="4868321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806293" y="4258098"/>
            <a:ext cx="292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5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7154082" y="4258098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0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454157" y="4258098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766115" y="4258098"/>
            <a:ext cx="3738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743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3" grpId="0"/>
      <p:bldP spid="76" grpId="0"/>
      <p:bldP spid="77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8" grpId="0"/>
      <p:bldP spid="89" grpId="0"/>
      <p:bldP spid="90" grpId="0"/>
      <p:bldP spid="91" grpId="0"/>
      <p:bldP spid="94" grpId="0"/>
      <p:bldP spid="96" grpId="0"/>
      <p:bldP spid="98" grpId="0"/>
      <p:bldP spid="99" grpId="0"/>
      <p:bldP spid="100" grpId="0"/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93237"/>
              </p:ext>
            </p:extLst>
          </p:nvPr>
        </p:nvGraphicFramePr>
        <p:xfrm>
          <a:off x="6510732" y="2985972"/>
          <a:ext cx="2448000" cy="231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 rot="16038424">
            <a:off x="1569303" y="1207203"/>
            <a:ext cx="2687996" cy="2643944"/>
            <a:chOff x="268171" y="249049"/>
            <a:chExt cx="2498576" cy="2448272"/>
          </a:xfrm>
        </p:grpSpPr>
        <p:sp>
          <p:nvSpPr>
            <p:cNvPr id="19" name="Oval 18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2" name="Straight Connector 21"/>
            <p:cNvCxnSpPr>
              <a:stCxn id="19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9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603173" y="1562649"/>
            <a:ext cx="1387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Total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2816203" y="674639"/>
            <a:ext cx="272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Not melted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214090" y="3808967"/>
            <a:ext cx="272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Melted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1587021" y="2283154"/>
            <a:ext cx="1393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4,005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243121" y="1362566"/>
            <a:ext cx="1393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1,558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634791" y="3088553"/>
            <a:ext cx="59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875036" y="1520662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036" y="1520662"/>
                <a:ext cx="67839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898216"/>
              </p:ext>
            </p:extLst>
          </p:nvPr>
        </p:nvGraphicFramePr>
        <p:xfrm>
          <a:off x="6510732" y="554901"/>
          <a:ext cx="2448000" cy="2310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5785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57969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8474720" y="4723906"/>
            <a:ext cx="29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859579" y="4723906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33799" y="4723906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69320" y="4723906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895539" y="3973953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539" y="3973953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740663" y="4526042"/>
            <a:ext cx="5309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2,447 snowmen melted in January.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3281451" y="3081796"/>
            <a:ext cx="1393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2,447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554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29" grpId="1"/>
      <p:bldP spid="30" grpId="0"/>
      <p:bldP spid="37" grpId="0"/>
      <p:bldP spid="38" grpId="0"/>
      <p:bldP spid="39" grpId="0"/>
      <p:bldP spid="40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95967" y="652433"/>
            <a:ext cx="8721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On a street there are 100 houses, numbered 1 to 100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95967" y="1288518"/>
            <a:ext cx="6137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Some of the houses create snowmen.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95967" y="1924603"/>
            <a:ext cx="87974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All the houses which create snowmen have numbers </a:t>
            </a:r>
          </a:p>
          <a:p>
            <a:r>
              <a:rPr lang="en-GB" sz="2800" dirty="0"/>
              <a:t>which are prime numbers.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595967" y="2991575"/>
            <a:ext cx="7370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snowmen are created on the street?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E97C59F-F419-4619-B21C-C71DB733E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679" y="3808645"/>
            <a:ext cx="747045" cy="74704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E128DF4-1E73-4A54-AF68-A2091AAE3C02}"/>
              </a:ext>
            </a:extLst>
          </p:cNvPr>
          <p:cNvSpPr txBox="1"/>
          <p:nvPr/>
        </p:nvSpPr>
        <p:spPr>
          <a:xfrm>
            <a:off x="6864523" y="395133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9F5BC-AAD6-4F33-8C6D-3A2D659A4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77" y="4555690"/>
            <a:ext cx="665746" cy="796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784CDA-40F7-4491-AF59-60CE5E73F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623" y="3469005"/>
            <a:ext cx="2470645" cy="1973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086F04-C4B4-4256-8AE4-91C25813F3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1494" y="4770547"/>
            <a:ext cx="486146" cy="5815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F3D5AD-4B5C-443A-AC4B-237F77BD68BB}"/>
              </a:ext>
            </a:extLst>
          </p:cNvPr>
          <p:cNvSpPr txBox="1"/>
          <p:nvPr/>
        </p:nvSpPr>
        <p:spPr>
          <a:xfrm>
            <a:off x="5438239" y="4769243"/>
            <a:ext cx="42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86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503813"/>
              </p:ext>
            </p:extLst>
          </p:nvPr>
        </p:nvGraphicFramePr>
        <p:xfrm>
          <a:off x="839616" y="573490"/>
          <a:ext cx="6020390" cy="472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2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2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2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2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20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20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20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20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64967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2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3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4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5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6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7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8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9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967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11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13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14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15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16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17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18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19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20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967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21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22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23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24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25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26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27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28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29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30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967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31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32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33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34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35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36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37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38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39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40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967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41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42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43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44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45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46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47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48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49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50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967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51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52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53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54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55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56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57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58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59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60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967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61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62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63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64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65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66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67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68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69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70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967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71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72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73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74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75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76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77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78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79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80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967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81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82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83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84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85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86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87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88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89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90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967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91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92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93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94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95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96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97</a:t>
                      </a:r>
                    </a:p>
                  </a:txBody>
                  <a:tcPr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98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99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100</a:t>
                      </a:r>
                    </a:p>
                  </a:txBody>
                  <a:tcPr marL="36000" marR="3600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1" name="TextBox 60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767331" y="2243192"/>
            <a:ext cx="2830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25 snowmen are created on the street.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568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51386" y="1338883"/>
            <a:ext cx="8439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buttons are needed to make all the snowmen on the street?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51386" y="693150"/>
            <a:ext cx="8439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Making one snowman requires 10 buttons.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7C59F-F419-4619-B21C-C71DB733E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807" y="1919467"/>
            <a:ext cx="747045" cy="747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128DF4-1E73-4A54-AF68-A2091AAE3C02}"/>
              </a:ext>
            </a:extLst>
          </p:cNvPr>
          <p:cNvSpPr txBox="1"/>
          <p:nvPr/>
        </p:nvSpPr>
        <p:spPr>
          <a:xfrm>
            <a:off x="6646651" y="206215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200535"/>
              </p:ext>
            </p:extLst>
          </p:nvPr>
        </p:nvGraphicFramePr>
        <p:xfrm>
          <a:off x="651386" y="2292990"/>
          <a:ext cx="3574250" cy="1318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850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714850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714850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714850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714850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591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5911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52" y="2344225"/>
            <a:ext cx="623232" cy="6078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15" y="2344225"/>
            <a:ext cx="623232" cy="6078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95" y="2344225"/>
            <a:ext cx="623232" cy="6078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44" y="2344225"/>
            <a:ext cx="623232" cy="6078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640" y="2344225"/>
            <a:ext cx="623232" cy="6078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72" y="2952107"/>
            <a:ext cx="623232" cy="6078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335" y="2952107"/>
            <a:ext cx="623232" cy="6078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15" y="2952107"/>
            <a:ext cx="623232" cy="6078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64" y="2952107"/>
            <a:ext cx="623232" cy="6078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660" y="2952107"/>
            <a:ext cx="623232" cy="607882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194670"/>
              </p:ext>
            </p:extLst>
          </p:nvPr>
        </p:nvGraphicFramePr>
        <p:xfrm>
          <a:off x="671972" y="3906214"/>
          <a:ext cx="3574250" cy="1318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850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714850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714850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714850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714850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591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5911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38" y="3957449"/>
            <a:ext cx="623232" cy="6078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901" y="3957449"/>
            <a:ext cx="623232" cy="6078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81" y="3957449"/>
            <a:ext cx="623232" cy="6078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30" y="3957449"/>
            <a:ext cx="623232" cy="6078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226" y="3957449"/>
            <a:ext cx="623232" cy="6078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8" y="4565331"/>
            <a:ext cx="623232" cy="6078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21" y="4565331"/>
            <a:ext cx="623232" cy="6078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01" y="4565331"/>
            <a:ext cx="623232" cy="6078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250" y="4565331"/>
            <a:ext cx="623232" cy="6078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246" y="4565331"/>
            <a:ext cx="623232" cy="607882"/>
          </a:xfrm>
          <a:prstGeom prst="rect">
            <a:avLst/>
          </a:prstGeom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74565"/>
              </p:ext>
            </p:extLst>
          </p:nvPr>
        </p:nvGraphicFramePr>
        <p:xfrm>
          <a:off x="4693161" y="2900872"/>
          <a:ext cx="3574250" cy="13182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850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714850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714850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714850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714850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6591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65911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27" y="2952107"/>
            <a:ext cx="623232" cy="60788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90" y="2952107"/>
            <a:ext cx="623232" cy="60788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670" y="2952107"/>
            <a:ext cx="623232" cy="6078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19" y="2952107"/>
            <a:ext cx="623232" cy="60788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15" y="2952107"/>
            <a:ext cx="623232" cy="60788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4748071" y="4462224"/>
            <a:ext cx="1788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r>
              <a:rPr lang="en-GB" sz="2800" dirty="0"/>
              <a:t> 25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E94C8A-4286-4BE0-A60F-92B265123A97}"/>
              </a:ext>
            </a:extLst>
          </p:cNvPr>
          <p:cNvSpPr txBox="1"/>
          <p:nvPr/>
        </p:nvSpPr>
        <p:spPr>
          <a:xfrm>
            <a:off x="6427759" y="4462224"/>
            <a:ext cx="270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250 buttons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476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0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5.6|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7|4.6|9.1|0.6|2.6|1.6|4.7|2.7|3.3|3.9|4.1|3.8|0.6|1.2|0.8|3.2|3.3|1.4|4|1|2.4|3.9|4.7|1.9|4.3|2.9|0.9|3.8|7.4|0.6|2.6|3.6|2.3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9|8|4.9|2.2|4.7|4.7|5.1|2.3|1.8|1.8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6|9.2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1.8|6.4|3.3|1.9|0.7|2.1|0.7|1.3|1.4|1.5|1.6|10.1|1.4|4|0.8|3|0.9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2|2|3.8|16.9|8.9|8.9|1.9|4.9|3.2|3.2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.3|3.1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3|6.3|8.8|1.3|9.3|1.1|1.8|2.2|5|4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4.1|5.9|3.6|12.1|0.8|12.6|1.5|3.5|3.7|6.6|2.2|2.7|0.6|6.1|2.6|5.1|2.8|0.9|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CDCD123110943A8C145BF711BC26E" ma:contentTypeVersion="" ma:contentTypeDescription="Create a new document." ma:contentTypeScope="" ma:versionID="57dae5c6343700a44bb75baab134953a">
  <xsd:schema xmlns:xsd="http://www.w3.org/2001/XMLSchema" xmlns:xs="http://www.w3.org/2001/XMLSchema" xmlns:p="http://schemas.microsoft.com/office/2006/metadata/properties" xmlns:ns2="07450488-5eec-4160-8bb9-f4adfc39963a" xmlns:ns3="1c7d9a60-9be0-44eb-8679-1d168711d289" targetNamespace="http://schemas.microsoft.com/office/2006/metadata/properties" ma:root="true" ma:fieldsID="4b15388e3eceff410b5b982d4a4e055c" ns2:_="" ns3:_="">
    <xsd:import namespace="07450488-5eec-4160-8bb9-f4adfc39963a"/>
    <xsd:import namespace="1c7d9a60-9be0-44eb-8679-1d168711d2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50488-5eec-4160-8bb9-f4adfc3996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d9a60-9be0-44eb-8679-1d168711d2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2D002A-BB44-448B-8AD8-872C895461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E50DCF-37B0-40E0-8911-A7B4E0A7F4F9}">
  <ds:schemaRefs>
    <ds:schemaRef ds:uri="http://schemas.microsoft.com/office/2006/documentManagement/types"/>
    <ds:schemaRef ds:uri="http://purl.org/dc/dcmitype/"/>
    <ds:schemaRef ds:uri="cee99ee9-287b-4f9a-957c-ba5ae7375c9a"/>
    <ds:schemaRef ds:uri="http://purl.org/dc/terms/"/>
    <ds:schemaRef ds:uri="http://schemas.microsoft.com/office/2006/metadata/properties"/>
    <ds:schemaRef ds:uri="http://purl.org/dc/elements/1.1/"/>
    <ds:schemaRef ds:uri="522d4c35-b548-4432-90ae-af4376e1c4b4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F83D637-DC6F-4C66-A80D-F666B8A1503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570</Words>
  <Application>Microsoft Office PowerPoint</Application>
  <PresentationFormat>A4 Paper (210x297 mm)</PresentationFormat>
  <Paragraphs>280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Bariol Bold</vt:lpstr>
      <vt:lpstr>Berlin Sans FB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husselbee, ashleigh</cp:lastModifiedBy>
  <cp:revision>95</cp:revision>
  <dcterms:created xsi:type="dcterms:W3CDTF">2019-10-15T10:24:11Z</dcterms:created>
  <dcterms:modified xsi:type="dcterms:W3CDTF">2021-11-22T18:17:34Z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0x010100976CDCD123110943A8C145BF711BC26E</vt:lpwstr>
  </property>
</Properties>
</file>