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96" r:id="rId11"/>
    <p:sldId id="297" r:id="rId12"/>
    <p:sldId id="306" r:id="rId13"/>
    <p:sldId id="313" r:id="rId14"/>
    <p:sldId id="299" r:id="rId15"/>
    <p:sldId id="308" r:id="rId16"/>
    <p:sldId id="315" r:id="rId17"/>
    <p:sldId id="301" r:id="rId18"/>
    <p:sldId id="300" r:id="rId19"/>
    <p:sldId id="314" r:id="rId20"/>
    <p:sldId id="316" r:id="rId21"/>
    <p:sldId id="317" r:id="rId22"/>
    <p:sldId id="318" r:id="rId23"/>
    <p:sldId id="319" r:id="rId24"/>
    <p:sldId id="31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6327"/>
  </p:normalViewPr>
  <p:slideViewPr>
    <p:cSldViewPr snapToGrid="0" snapToObjects="1">
      <p:cViewPr varScale="1">
        <p:scale>
          <a:sx n="62" d="100"/>
          <a:sy n="62" d="100"/>
        </p:scale>
        <p:origin x="142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14/11/2021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14/11/2021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34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50.png"/><Relationship Id="rId11" Type="http://schemas.openxmlformats.org/officeDocument/2006/relationships/image" Target="../media/image20.png"/><Relationship Id="rId5" Type="http://schemas.openxmlformats.org/officeDocument/2006/relationships/image" Target="../media/image15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9" Type="http://schemas.openxmlformats.org/officeDocument/2006/relationships/image" Target="../media/image9.png"/><Relationship Id="rId1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7" Type="http://schemas.openxmlformats.org/officeDocument/2006/relationships/image" Target="../media/image28.png"/><Relationship Id="rId12" Type="http://schemas.openxmlformats.org/officeDocument/2006/relationships/image" Target="../media/image3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27.png"/><Relationship Id="rId11" Type="http://schemas.openxmlformats.org/officeDocument/2006/relationships/image" Target="../media/image31.png"/><Relationship Id="rId5" Type="http://schemas.openxmlformats.org/officeDocument/2006/relationships/image" Target="../media/image26.png"/><Relationship Id="rId10" Type="http://schemas.openxmlformats.org/officeDocument/2006/relationships/image" Target="../media/image30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85308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460136" y="787602"/>
                <a:ext cx="583581" cy="763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7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136" y="787602"/>
                <a:ext cx="583581" cy="7637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806029"/>
              </p:ext>
            </p:extLst>
          </p:nvPr>
        </p:nvGraphicFramePr>
        <p:xfrm>
          <a:off x="1304413" y="4872956"/>
          <a:ext cx="57829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136">
                  <a:extLst>
                    <a:ext uri="{9D8B030D-6E8A-4147-A177-3AD203B41FA5}">
                      <a16:colId xmlns:a16="http://schemas.microsoft.com/office/drawing/2014/main" val="339582937"/>
                    </a:ext>
                  </a:extLst>
                </a:gridCol>
                <a:gridCol w="826136">
                  <a:extLst>
                    <a:ext uri="{9D8B030D-6E8A-4147-A177-3AD203B41FA5}">
                      <a16:colId xmlns:a16="http://schemas.microsoft.com/office/drawing/2014/main" val="1214742243"/>
                    </a:ext>
                  </a:extLst>
                </a:gridCol>
                <a:gridCol w="826136">
                  <a:extLst>
                    <a:ext uri="{9D8B030D-6E8A-4147-A177-3AD203B41FA5}">
                      <a16:colId xmlns:a16="http://schemas.microsoft.com/office/drawing/2014/main" val="418319374"/>
                    </a:ext>
                  </a:extLst>
                </a:gridCol>
                <a:gridCol w="826136">
                  <a:extLst>
                    <a:ext uri="{9D8B030D-6E8A-4147-A177-3AD203B41FA5}">
                      <a16:colId xmlns:a16="http://schemas.microsoft.com/office/drawing/2014/main" val="2065072532"/>
                    </a:ext>
                  </a:extLst>
                </a:gridCol>
                <a:gridCol w="826136">
                  <a:extLst>
                    <a:ext uri="{9D8B030D-6E8A-4147-A177-3AD203B41FA5}">
                      <a16:colId xmlns:a16="http://schemas.microsoft.com/office/drawing/2014/main" val="1709813834"/>
                    </a:ext>
                  </a:extLst>
                </a:gridCol>
                <a:gridCol w="826136">
                  <a:extLst>
                    <a:ext uri="{9D8B030D-6E8A-4147-A177-3AD203B41FA5}">
                      <a16:colId xmlns:a16="http://schemas.microsoft.com/office/drawing/2014/main" val="2971853914"/>
                    </a:ext>
                  </a:extLst>
                </a:gridCol>
                <a:gridCol w="826136">
                  <a:extLst>
                    <a:ext uri="{9D8B030D-6E8A-4147-A177-3AD203B41FA5}">
                      <a16:colId xmlns:a16="http://schemas.microsoft.com/office/drawing/2014/main" val="34253232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817711"/>
                  </a:ext>
                </a:extLst>
              </a:tr>
            </a:tbl>
          </a:graphicData>
        </a:graphic>
      </p:graphicFrame>
      <p:sp>
        <p:nvSpPr>
          <p:cNvPr id="8" name="Left Brace 7"/>
          <p:cNvSpPr/>
          <p:nvPr/>
        </p:nvSpPr>
        <p:spPr>
          <a:xfrm rot="5400000">
            <a:off x="4084261" y="1783898"/>
            <a:ext cx="223256" cy="5782952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Left Brace 9"/>
          <p:cNvSpPr/>
          <p:nvPr/>
        </p:nvSpPr>
        <p:spPr>
          <a:xfrm rot="16200000">
            <a:off x="3324962" y="3329779"/>
            <a:ext cx="92058" cy="4090842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903640" y="303396"/>
            <a:ext cx="66501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Eva receives some money for her birthday.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984222" y="5414404"/>
                <a:ext cx="365381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Video game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£30</a:t>
                </a:r>
                <a:endParaRPr lang="en-GB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4222" y="5414404"/>
                <a:ext cx="3653812" cy="523220"/>
              </a:xfrm>
              <a:prstGeom prst="rect">
                <a:avLst/>
              </a:prstGeom>
              <a:blipFill>
                <a:blip r:embed="rId6"/>
                <a:stretch>
                  <a:fillRect l="-350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903640" y="910266"/>
            <a:ext cx="4433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She saves      of the money. </a:t>
            </a:r>
            <a:endParaRPr lang="en-GB" sz="2800" dirty="0"/>
          </a:p>
        </p:txBody>
      </p:sp>
      <p:sp>
        <p:nvSpPr>
          <p:cNvPr id="16" name="Rectangle 15"/>
          <p:cNvSpPr/>
          <p:nvPr/>
        </p:nvSpPr>
        <p:spPr>
          <a:xfrm>
            <a:off x="903640" y="1517136"/>
            <a:ext cx="66501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She spends the rest on a video game. </a:t>
            </a:r>
            <a:endParaRPr lang="en-GB" sz="2800" dirty="0"/>
          </a:p>
        </p:txBody>
      </p:sp>
      <p:sp>
        <p:nvSpPr>
          <p:cNvPr id="17" name="Rectangle 16"/>
          <p:cNvSpPr/>
          <p:nvPr/>
        </p:nvSpPr>
        <p:spPr>
          <a:xfrm>
            <a:off x="903640" y="2124006"/>
            <a:ext cx="5943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The video game costs £30</a:t>
            </a:r>
            <a:endParaRPr lang="en-GB" sz="2800" dirty="0"/>
          </a:p>
        </p:txBody>
      </p:sp>
      <p:sp>
        <p:nvSpPr>
          <p:cNvPr id="18" name="Rectangle 17"/>
          <p:cNvSpPr/>
          <p:nvPr/>
        </p:nvSpPr>
        <p:spPr>
          <a:xfrm>
            <a:off x="4023152" y="4012321"/>
            <a:ext cx="1097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GB" sz="2800" dirty="0"/>
          </a:p>
        </p:txBody>
      </p:sp>
      <p:sp>
        <p:nvSpPr>
          <p:cNvPr id="19" name="Rectangle 18"/>
          <p:cNvSpPr/>
          <p:nvPr/>
        </p:nvSpPr>
        <p:spPr>
          <a:xfrm>
            <a:off x="1124224" y="3860552"/>
            <a:ext cx="15364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577143" y="4793316"/>
            <a:ext cx="6776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endParaRPr lang="en-GB" sz="2800" dirty="0"/>
          </a:p>
        </p:txBody>
      </p:sp>
      <p:sp>
        <p:nvSpPr>
          <p:cNvPr id="26" name="Rectangle 25"/>
          <p:cNvSpPr/>
          <p:nvPr/>
        </p:nvSpPr>
        <p:spPr>
          <a:xfrm>
            <a:off x="2921082" y="5411764"/>
            <a:ext cx="15364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Saves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534564" y="3860552"/>
            <a:ext cx="911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£105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03640" y="2730876"/>
            <a:ext cx="71078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 much money does Eva receive for her birthday?</a:t>
            </a:r>
            <a:endParaRPr lang="en-GB" sz="2800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83028" y="3170791"/>
            <a:ext cx="747045" cy="74704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5685872" y="331348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32" name="Left Brace 31"/>
          <p:cNvSpPr/>
          <p:nvPr/>
        </p:nvSpPr>
        <p:spPr>
          <a:xfrm rot="16200000">
            <a:off x="6243591" y="4570630"/>
            <a:ext cx="76615" cy="1610933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384972" y="4793316"/>
            <a:ext cx="6776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endParaRPr lang="en-GB" sz="2800" dirty="0"/>
          </a:p>
        </p:txBody>
      </p:sp>
      <p:sp>
        <p:nvSpPr>
          <p:cNvPr id="34" name="Rectangle 33"/>
          <p:cNvSpPr/>
          <p:nvPr/>
        </p:nvSpPr>
        <p:spPr>
          <a:xfrm>
            <a:off x="1470392" y="4793316"/>
            <a:ext cx="6776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endParaRPr lang="en-GB" sz="2800" dirty="0"/>
          </a:p>
        </p:txBody>
      </p:sp>
      <p:sp>
        <p:nvSpPr>
          <p:cNvPr id="35" name="Rectangle 34"/>
          <p:cNvSpPr/>
          <p:nvPr/>
        </p:nvSpPr>
        <p:spPr>
          <a:xfrm>
            <a:off x="2278221" y="4793316"/>
            <a:ext cx="6776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endParaRPr lang="en-GB" sz="2800" dirty="0"/>
          </a:p>
        </p:txBody>
      </p:sp>
      <p:sp>
        <p:nvSpPr>
          <p:cNvPr id="36" name="Rectangle 35"/>
          <p:cNvSpPr/>
          <p:nvPr/>
        </p:nvSpPr>
        <p:spPr>
          <a:xfrm>
            <a:off x="3132236" y="4793316"/>
            <a:ext cx="6776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endParaRPr lang="en-GB" sz="2800" dirty="0"/>
          </a:p>
        </p:txBody>
      </p:sp>
      <p:sp>
        <p:nvSpPr>
          <p:cNvPr id="37" name="Rectangle 36"/>
          <p:cNvSpPr/>
          <p:nvPr/>
        </p:nvSpPr>
        <p:spPr>
          <a:xfrm>
            <a:off x="3940065" y="4793316"/>
            <a:ext cx="6776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endParaRPr lang="en-GB" sz="2800" dirty="0"/>
          </a:p>
        </p:txBody>
      </p:sp>
      <p:sp>
        <p:nvSpPr>
          <p:cNvPr id="38" name="Rectangle 37"/>
          <p:cNvSpPr/>
          <p:nvPr/>
        </p:nvSpPr>
        <p:spPr>
          <a:xfrm>
            <a:off x="4731625" y="4793316"/>
            <a:ext cx="6776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966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10" grpId="0" animBg="1"/>
      <p:bldP spid="12" grpId="0"/>
      <p:bldP spid="15" grpId="0"/>
      <p:bldP spid="16" grpId="0"/>
      <p:bldP spid="17" grpId="0"/>
      <p:bldP spid="18" grpId="0"/>
      <p:bldP spid="19" grpId="0"/>
      <p:bldP spid="24" grpId="0"/>
      <p:bldP spid="26" grpId="0"/>
      <p:bldP spid="28" grpId="0"/>
      <p:bldP spid="29" grpId="0"/>
      <p:bldP spid="31" grpId="0"/>
      <p:bldP spid="32" grpId="0" animBg="1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712605"/>
              </p:ext>
            </p:extLst>
          </p:nvPr>
        </p:nvGraphicFramePr>
        <p:xfrm>
          <a:off x="767744" y="1732771"/>
          <a:ext cx="4991372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947">
                  <a:extLst>
                    <a:ext uri="{9D8B030D-6E8A-4147-A177-3AD203B41FA5}">
                      <a16:colId xmlns:a16="http://schemas.microsoft.com/office/drawing/2014/main" val="2597769498"/>
                    </a:ext>
                  </a:extLst>
                </a:gridCol>
                <a:gridCol w="3868425">
                  <a:extLst>
                    <a:ext uri="{9D8B030D-6E8A-4147-A177-3AD203B41FA5}">
                      <a16:colId xmlns:a16="http://schemas.microsoft.com/office/drawing/2014/main" val="3453198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Blue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210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Red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654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7868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Green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108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Orange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6632913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797884" y="334776"/>
            <a:ext cx="7264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550 children are surveyed to find their favourite colour.</a:t>
            </a:r>
            <a:endParaRPr lang="en-GB" sz="2800" dirty="0"/>
          </a:p>
        </p:txBody>
      </p:sp>
      <p:pic>
        <p:nvPicPr>
          <p:cNvPr id="1026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554" y="1732771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797884" y="1139309"/>
            <a:ext cx="7264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Here are the results.</a:t>
            </a:r>
            <a:endParaRPr lang="en-GB" sz="2800" dirty="0"/>
          </a:p>
        </p:txBody>
      </p:sp>
      <p:pic>
        <p:nvPicPr>
          <p:cNvPr id="40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346" y="1732771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407" y="1763783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554" y="2584868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346" y="2615880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407" y="2632741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402" y="2615879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554" y="3468476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554" y="5122945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346" y="5127089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554" y="4296727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1389" y="985726"/>
            <a:ext cx="747045" cy="747045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5564233" y="112841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357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408967"/>
              </p:ext>
            </p:extLst>
          </p:nvPr>
        </p:nvGraphicFramePr>
        <p:xfrm>
          <a:off x="754468" y="1218670"/>
          <a:ext cx="4991372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947">
                  <a:extLst>
                    <a:ext uri="{9D8B030D-6E8A-4147-A177-3AD203B41FA5}">
                      <a16:colId xmlns:a16="http://schemas.microsoft.com/office/drawing/2014/main" val="2597769498"/>
                    </a:ext>
                  </a:extLst>
                </a:gridCol>
                <a:gridCol w="3868425">
                  <a:extLst>
                    <a:ext uri="{9D8B030D-6E8A-4147-A177-3AD203B41FA5}">
                      <a16:colId xmlns:a16="http://schemas.microsoft.com/office/drawing/2014/main" val="3453198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Blue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210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Red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654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7868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Green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108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Orange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6632913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784608" y="218570"/>
            <a:ext cx="7264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550 children are surveyed to find their favourite colour.</a:t>
            </a:r>
            <a:endParaRPr lang="en-GB" sz="2800" dirty="0"/>
          </a:p>
        </p:txBody>
      </p:sp>
      <p:pic>
        <p:nvPicPr>
          <p:cNvPr id="1026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278" y="1218670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070" y="1218670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131" y="1249682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278" y="2070767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070" y="2101779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131" y="2118640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126" y="2101778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278" y="2954375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278" y="4608844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070" y="4612988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278" y="3782626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190" y="1218669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6652464" y="1369319"/>
            <a:ext cx="7902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16692" y="234612"/>
            <a:ext cx="645905" cy="47705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5715700" y="3318945"/>
            <a:ext cx="23336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550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11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2244" y="3814551"/>
            <a:ext cx="16969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55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11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307698" y="3793680"/>
            <a:ext cx="604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431468" y="3340526"/>
            <a:ext cx="604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50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35650" y="1379755"/>
            <a:ext cx="604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50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54468" y="5601657"/>
            <a:ext cx="7264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 many children prefer orange?</a:t>
            </a:r>
            <a:endParaRPr lang="en-GB" sz="28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0128" y="5026418"/>
            <a:ext cx="747045" cy="74704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5692972" y="516910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689504" y="4790818"/>
            <a:ext cx="16969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50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60898" y="4763653"/>
            <a:ext cx="9915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884305" y="5601657"/>
            <a:ext cx="9915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endParaRPr lang="en-GB" sz="28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72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" grpId="0" animBg="1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408967"/>
              </p:ext>
            </p:extLst>
          </p:nvPr>
        </p:nvGraphicFramePr>
        <p:xfrm>
          <a:off x="754468" y="1218670"/>
          <a:ext cx="4991372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947">
                  <a:extLst>
                    <a:ext uri="{9D8B030D-6E8A-4147-A177-3AD203B41FA5}">
                      <a16:colId xmlns:a16="http://schemas.microsoft.com/office/drawing/2014/main" val="2597769498"/>
                    </a:ext>
                  </a:extLst>
                </a:gridCol>
                <a:gridCol w="3868425">
                  <a:extLst>
                    <a:ext uri="{9D8B030D-6E8A-4147-A177-3AD203B41FA5}">
                      <a16:colId xmlns:a16="http://schemas.microsoft.com/office/drawing/2014/main" val="3453198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Blue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210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Red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654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7868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Green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108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Orange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6632913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784608" y="218570"/>
            <a:ext cx="7264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550 children are surveyed to find their favourite colour.</a:t>
            </a:r>
            <a:endParaRPr lang="en-GB" sz="2800" dirty="0"/>
          </a:p>
        </p:txBody>
      </p:sp>
      <p:pic>
        <p:nvPicPr>
          <p:cNvPr id="1026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278" y="1218670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070" y="1218670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131" y="1249682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278" y="2070767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070" y="2101779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131" y="2118640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126" y="2101778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278" y="2954375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278" y="4608844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070" y="4612988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278" y="3782626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190" y="1218669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6652464" y="1369319"/>
            <a:ext cx="7902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35650" y="1379755"/>
            <a:ext cx="604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50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67512" y="5520291"/>
            <a:ext cx="7264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 many fewer children prefer green to red?</a:t>
            </a:r>
            <a:endParaRPr lang="en-GB" sz="28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0128" y="647664"/>
            <a:ext cx="747045" cy="74704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5692972" y="79035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756000" y="3043434"/>
            <a:ext cx="16969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50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115729" y="3041174"/>
            <a:ext cx="9915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150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452908" y="5518462"/>
            <a:ext cx="9915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150</a:t>
            </a:r>
            <a:endParaRPr lang="en-GB" sz="28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218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408967"/>
              </p:ext>
            </p:extLst>
          </p:nvPr>
        </p:nvGraphicFramePr>
        <p:xfrm>
          <a:off x="754468" y="1218670"/>
          <a:ext cx="4991372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947">
                  <a:extLst>
                    <a:ext uri="{9D8B030D-6E8A-4147-A177-3AD203B41FA5}">
                      <a16:colId xmlns:a16="http://schemas.microsoft.com/office/drawing/2014/main" val="2597769498"/>
                    </a:ext>
                  </a:extLst>
                </a:gridCol>
                <a:gridCol w="3868425">
                  <a:extLst>
                    <a:ext uri="{9D8B030D-6E8A-4147-A177-3AD203B41FA5}">
                      <a16:colId xmlns:a16="http://schemas.microsoft.com/office/drawing/2014/main" val="3453198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Blue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210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Red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654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Yellow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7868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Green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108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500" b="0" dirty="0">
                          <a:solidFill>
                            <a:schemeClr val="tx1"/>
                          </a:solidFill>
                        </a:rPr>
                        <a:t>Orange</a:t>
                      </a:r>
                    </a:p>
                    <a:p>
                      <a:endParaRPr lang="en-GB" sz="2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6632913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784608" y="218570"/>
            <a:ext cx="7264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550 children are surveyed to find their favourite colour.</a:t>
            </a:r>
            <a:endParaRPr lang="en-GB" sz="2800" dirty="0"/>
          </a:p>
        </p:txBody>
      </p:sp>
      <p:pic>
        <p:nvPicPr>
          <p:cNvPr id="1026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278" y="1218670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070" y="1218670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131" y="1249682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278" y="2070767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070" y="2101779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131" y="2118640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126" y="2101778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278" y="2954375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278" y="4608844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070" y="4612988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278" y="3782626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result for cartoon paint bru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190" y="1218669"/>
            <a:ext cx="728274" cy="79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6652464" y="1369319"/>
            <a:ext cx="7902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35650" y="1379755"/>
            <a:ext cx="604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50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67512" y="5520291"/>
            <a:ext cx="7264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fraction of children did not choose blue?</a:t>
            </a:r>
            <a:endParaRPr lang="en-GB" sz="28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0128" y="647664"/>
            <a:ext cx="747045" cy="74704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5692972" y="79035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496317" y="5185644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rgbClr val="0070C0"/>
                              </a:solidFill>
                            </a:rPr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rgbClr val="0070C0"/>
                              </a:solidFill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6317" y="5185644"/>
                <a:ext cx="583581" cy="8837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25372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5 - 7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028006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4A472E57-999D-4DDC-9A82-BFC5E767D9AD}"/>
              </a:ext>
            </a:extLst>
          </p:cNvPr>
          <p:cNvSpPr txBox="1"/>
          <p:nvPr/>
        </p:nvSpPr>
        <p:spPr>
          <a:xfrm>
            <a:off x="695550" y="293212"/>
            <a:ext cx="53648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5EC6771-DF44-4C1A-9D5B-39F2C46F1D11}"/>
                  </a:ext>
                </a:extLst>
              </p:cNvPr>
              <p:cNvSpPr txBox="1"/>
              <p:nvPr/>
            </p:nvSpPr>
            <p:spPr>
              <a:xfrm>
                <a:off x="1227487" y="550900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5EC6771-DF44-4C1A-9D5B-39F2C46F1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487" y="550900"/>
                <a:ext cx="583581" cy="8837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extLst>
              <a:ext uri="{FF2B5EF4-FFF2-40B4-BE49-F238E27FC236}">
                <a16:creationId xmlns:a16="http://schemas.microsoft.com/office/drawing/2014/main" id="{45CF2E46-1D62-4E96-AF7F-9C3EF1190E2B}"/>
              </a:ext>
            </a:extLst>
          </p:cNvPr>
          <p:cNvSpPr/>
          <p:nvPr/>
        </p:nvSpPr>
        <p:spPr>
          <a:xfrm>
            <a:off x="1666252" y="731141"/>
            <a:ext cx="972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36</a:t>
            </a:r>
            <a:endParaRPr lang="en-GB" sz="28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5BEC13-2FBD-417B-909D-51D71D51043C}"/>
              </a:ext>
            </a:extLst>
          </p:cNvPr>
          <p:cNvSpPr/>
          <p:nvPr/>
        </p:nvSpPr>
        <p:spPr>
          <a:xfrm>
            <a:off x="2491004" y="731141"/>
            <a:ext cx="4523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A78FFF2-78C0-4ADA-B285-FBF139449D97}"/>
                  </a:ext>
                </a:extLst>
              </p:cNvPr>
              <p:cNvSpPr txBox="1"/>
              <p:nvPr/>
            </p:nvSpPr>
            <p:spPr>
              <a:xfrm>
                <a:off x="1223230" y="3175825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A78FFF2-78C0-4ADA-B285-FBF139449D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230" y="3175825"/>
                <a:ext cx="583581" cy="8837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9B2BCE6-0C27-4C97-A347-98C1A0B4B00F}"/>
                  </a:ext>
                </a:extLst>
              </p:cNvPr>
              <p:cNvSpPr txBox="1"/>
              <p:nvPr/>
            </p:nvSpPr>
            <p:spPr>
              <a:xfrm>
                <a:off x="1223230" y="4466901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9B2BCE6-0C27-4C97-A347-98C1A0B4B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230" y="4466901"/>
                <a:ext cx="583581" cy="8837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C94D265-1D46-427A-91A5-6874835AE8C9}"/>
                  </a:ext>
                </a:extLst>
              </p:cNvPr>
              <p:cNvSpPr txBox="1"/>
              <p:nvPr/>
            </p:nvSpPr>
            <p:spPr>
              <a:xfrm>
                <a:off x="1232032" y="1810799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C94D265-1D46-427A-91A5-6874835AE8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032" y="1810799"/>
                <a:ext cx="583581" cy="8837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BAF8DFDA-EAF7-4117-8F1B-C24FFEE09A12}"/>
              </a:ext>
            </a:extLst>
          </p:cNvPr>
          <p:cNvSpPr/>
          <p:nvPr/>
        </p:nvSpPr>
        <p:spPr>
          <a:xfrm>
            <a:off x="1670797" y="1991040"/>
            <a:ext cx="972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36</a:t>
            </a:r>
            <a:endParaRPr lang="en-GB" sz="28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7BC7E50-52CC-4782-990E-07202EC1C17C}"/>
              </a:ext>
            </a:extLst>
          </p:cNvPr>
          <p:cNvSpPr/>
          <p:nvPr/>
        </p:nvSpPr>
        <p:spPr>
          <a:xfrm>
            <a:off x="2495549" y="1991040"/>
            <a:ext cx="4523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E02285C-CB50-4F6C-895C-2FF6BD9F62F1}"/>
              </a:ext>
            </a:extLst>
          </p:cNvPr>
          <p:cNvSpPr/>
          <p:nvPr/>
        </p:nvSpPr>
        <p:spPr>
          <a:xfrm>
            <a:off x="1675342" y="3356066"/>
            <a:ext cx="972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36</a:t>
            </a:r>
            <a:endParaRPr lang="en-GB" sz="28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E2CD8D3-1534-448C-B45B-85AC009CE85B}"/>
              </a:ext>
            </a:extLst>
          </p:cNvPr>
          <p:cNvSpPr/>
          <p:nvPr/>
        </p:nvSpPr>
        <p:spPr>
          <a:xfrm>
            <a:off x="2500094" y="3356066"/>
            <a:ext cx="4523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9DC0F5C-6FB3-4324-AB95-348B21B78175}"/>
              </a:ext>
            </a:extLst>
          </p:cNvPr>
          <p:cNvSpPr/>
          <p:nvPr/>
        </p:nvSpPr>
        <p:spPr>
          <a:xfrm>
            <a:off x="2828096" y="4558578"/>
            <a:ext cx="614727" cy="614727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5377522-41B9-4578-9A10-DFED7A364BFD}"/>
              </a:ext>
            </a:extLst>
          </p:cNvPr>
          <p:cNvSpPr/>
          <p:nvPr/>
        </p:nvSpPr>
        <p:spPr>
          <a:xfrm>
            <a:off x="1681550" y="4647142"/>
            <a:ext cx="972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36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94D879C-4789-4A91-967B-661962C71513}"/>
                  </a:ext>
                </a:extLst>
              </p:cNvPr>
              <p:cNvSpPr txBox="1"/>
              <p:nvPr/>
            </p:nvSpPr>
            <p:spPr>
              <a:xfrm>
                <a:off x="3646968" y="4466901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18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94D879C-4789-4A91-967B-661962C715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968" y="4466901"/>
                <a:ext cx="583581" cy="8837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extLst>
              <a:ext uri="{FF2B5EF4-FFF2-40B4-BE49-F238E27FC236}">
                <a16:creationId xmlns:a16="http://schemas.microsoft.com/office/drawing/2014/main" id="{9E2D983C-BC60-410D-A22C-5FC1726CF816}"/>
              </a:ext>
            </a:extLst>
          </p:cNvPr>
          <p:cNvSpPr/>
          <p:nvPr/>
        </p:nvSpPr>
        <p:spPr>
          <a:xfrm>
            <a:off x="4105288" y="4647142"/>
            <a:ext cx="972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36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09982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293212"/>
            <a:ext cx="53648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27487" y="550900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487" y="550900"/>
                <a:ext cx="583581" cy="8837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666252" y="731141"/>
            <a:ext cx="972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36</a:t>
            </a:r>
            <a:endParaRPr lang="en-GB" sz="2800" dirty="0"/>
          </a:p>
        </p:txBody>
      </p:sp>
      <p:sp>
        <p:nvSpPr>
          <p:cNvPr id="11" name="Rectangle 10"/>
          <p:cNvSpPr/>
          <p:nvPr/>
        </p:nvSpPr>
        <p:spPr>
          <a:xfrm>
            <a:off x="2491004" y="731141"/>
            <a:ext cx="4523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23230" y="3175825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230" y="3175825"/>
                <a:ext cx="583581" cy="8837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223230" y="4466901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230" y="4466901"/>
                <a:ext cx="583581" cy="8837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232032" y="1810799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032" y="1810799"/>
                <a:ext cx="583581" cy="8837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1670797" y="1991040"/>
            <a:ext cx="972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36</a:t>
            </a:r>
            <a:endParaRPr lang="en-GB" sz="2800" dirty="0"/>
          </a:p>
        </p:txBody>
      </p:sp>
      <p:sp>
        <p:nvSpPr>
          <p:cNvPr id="21" name="Rectangle 20"/>
          <p:cNvSpPr/>
          <p:nvPr/>
        </p:nvSpPr>
        <p:spPr>
          <a:xfrm>
            <a:off x="2495549" y="1991040"/>
            <a:ext cx="4523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/>
          </a:p>
        </p:txBody>
      </p:sp>
      <p:sp>
        <p:nvSpPr>
          <p:cNvPr id="22" name="Rectangle 21"/>
          <p:cNvSpPr/>
          <p:nvPr/>
        </p:nvSpPr>
        <p:spPr>
          <a:xfrm>
            <a:off x="1675342" y="3356066"/>
            <a:ext cx="972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36</a:t>
            </a:r>
            <a:endParaRPr lang="en-GB" sz="2800" dirty="0"/>
          </a:p>
        </p:txBody>
      </p:sp>
      <p:sp>
        <p:nvSpPr>
          <p:cNvPr id="23" name="Rectangle 22"/>
          <p:cNvSpPr/>
          <p:nvPr/>
        </p:nvSpPr>
        <p:spPr>
          <a:xfrm>
            <a:off x="2500094" y="3356066"/>
            <a:ext cx="4523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/>
          </a:p>
        </p:txBody>
      </p:sp>
      <p:sp>
        <p:nvSpPr>
          <p:cNvPr id="24" name="Oval 23"/>
          <p:cNvSpPr/>
          <p:nvPr/>
        </p:nvSpPr>
        <p:spPr>
          <a:xfrm>
            <a:off x="2828096" y="4558578"/>
            <a:ext cx="614727" cy="614727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922047" y="4604332"/>
            <a:ext cx="4957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81550" y="4647142"/>
            <a:ext cx="972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36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46968" y="4466901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18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968" y="4466901"/>
                <a:ext cx="583581" cy="8837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4105288" y="4647142"/>
            <a:ext cx="972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36</a:t>
            </a:r>
            <a:endParaRPr lang="en-GB" sz="2800" dirty="0"/>
          </a:p>
        </p:txBody>
      </p:sp>
      <p:sp>
        <p:nvSpPr>
          <p:cNvPr id="30" name="Rectangle 29"/>
          <p:cNvSpPr/>
          <p:nvPr/>
        </p:nvSpPr>
        <p:spPr>
          <a:xfrm>
            <a:off x="2956520" y="731141"/>
            <a:ext cx="972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ea typeface="Cambria Math" panose="02040503050406030204" pitchFamily="18" charset="0"/>
                <a:cs typeface="Calibri" panose="020F0502020204030204" pitchFamily="34" charset="0"/>
              </a:rPr>
              <a:t>12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2047" y="1991040"/>
            <a:ext cx="972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ea typeface="Cambria Math" panose="02040503050406030204" pitchFamily="18" charset="0"/>
                <a:cs typeface="Calibri" panose="020F0502020204030204" pitchFamily="34" charset="0"/>
              </a:rPr>
              <a:t>72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922046" y="3356066"/>
            <a:ext cx="972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ea typeface="Cambria Math" panose="02040503050406030204" pitchFamily="18" charset="0"/>
                <a:cs typeface="Calibri" panose="020F0502020204030204" pitchFamily="34" charset="0"/>
              </a:rPr>
              <a:t>36</a:t>
            </a:r>
            <a:endParaRPr lang="en-GB" sz="280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020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37926" y="257139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11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926" y="257139"/>
                <a:ext cx="583581" cy="8837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827049" y="437380"/>
            <a:ext cx="12089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231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969423" y="254466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10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21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423" y="254466"/>
                <a:ext cx="583581" cy="8837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5421928" y="434707"/>
            <a:ext cx="16847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231</a:t>
            </a:r>
            <a:endParaRPr lang="en-GB" sz="2800" dirty="0"/>
          </a:p>
        </p:txBody>
      </p:sp>
      <p:sp>
        <p:nvSpPr>
          <p:cNvPr id="2" name="Oval 1"/>
          <p:cNvSpPr/>
          <p:nvPr/>
        </p:nvSpPr>
        <p:spPr>
          <a:xfrm>
            <a:off x="4130120" y="383316"/>
            <a:ext cx="617134" cy="61713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247409" y="416631"/>
            <a:ext cx="4957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&gt;</a:t>
            </a:r>
            <a:endParaRPr lang="en-GB" sz="28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220408" y="3472888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0408" y="3472888"/>
                <a:ext cx="583581" cy="8837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2724004" y="3653129"/>
            <a:ext cx="1173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308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016032" y="3470215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7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032" y="3470215"/>
                <a:ext cx="583581" cy="8837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5468537" y="3650456"/>
            <a:ext cx="12374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308</a:t>
            </a:r>
            <a:endParaRPr lang="en-GB" sz="2800" dirty="0"/>
          </a:p>
        </p:txBody>
      </p:sp>
      <p:sp>
        <p:nvSpPr>
          <p:cNvPr id="29" name="Oval 28"/>
          <p:cNvSpPr/>
          <p:nvPr/>
        </p:nvSpPr>
        <p:spPr>
          <a:xfrm>
            <a:off x="4176729" y="3599065"/>
            <a:ext cx="617134" cy="61713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42807" y="1065221"/>
            <a:ext cx="747045" cy="747045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545651" y="120791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160104" y="2413235"/>
            <a:ext cx="4957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accent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&gt;</a:t>
            </a:r>
            <a:endParaRPr lang="en-GB" sz="2800" dirty="0">
              <a:solidFill>
                <a:schemeClr val="accent5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40717" y="1752177"/>
                <a:ext cx="38364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 i="0" dirty="0" smtClean="0">
                          <a:solidFill>
                            <a:schemeClr val="accent5"/>
                          </a:solidFill>
                        </a:rPr>
                        <m:t>6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is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more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than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half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of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11</m:t>
                      </m:r>
                    </m:oMath>
                  </m:oMathPara>
                </a14:m>
                <a:endParaRPr lang="en-GB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717" y="1752177"/>
                <a:ext cx="3836446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610219" y="2232994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accent5"/>
                              </a:solidFill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accent5"/>
                              </a:solidFill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219" y="2232994"/>
                <a:ext cx="583581" cy="88370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549943" y="2232994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accent5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accent5"/>
                              </a:solidFill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9943" y="2232994"/>
                <a:ext cx="583581" cy="88370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617947" y="1752177"/>
                <a:ext cx="38364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10 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is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less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than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half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of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21</m:t>
                      </m:r>
                    </m:oMath>
                  </m:oMathPara>
                </a14:m>
                <a:endParaRPr lang="en-GB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7947" y="1752177"/>
                <a:ext cx="3836446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6358979" y="2413235"/>
            <a:ext cx="4957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accent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&lt;</a:t>
            </a:r>
            <a:endParaRPr lang="en-GB" sz="2800" dirty="0">
              <a:solidFill>
                <a:schemeClr val="accent5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809094" y="2232994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accent5"/>
                              </a:solidFill>
                            </a:rPr>
                            <m:t>10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accent5"/>
                              </a:solidFill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9094" y="2232994"/>
                <a:ext cx="583581" cy="88370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748818" y="2232994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accent5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accent5"/>
                              </a:solidFill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8818" y="2232994"/>
                <a:ext cx="583581" cy="88370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264010"/>
              </p:ext>
            </p:extLst>
          </p:nvPr>
        </p:nvGraphicFramePr>
        <p:xfrm>
          <a:off x="2637701" y="4581561"/>
          <a:ext cx="34834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3958293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21474224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4183193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650725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817711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925947"/>
              </p:ext>
            </p:extLst>
          </p:nvPr>
        </p:nvGraphicFramePr>
        <p:xfrm>
          <a:off x="2637701" y="5358137"/>
          <a:ext cx="348343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633">
                  <a:extLst>
                    <a:ext uri="{9D8B030D-6E8A-4147-A177-3AD203B41FA5}">
                      <a16:colId xmlns:a16="http://schemas.microsoft.com/office/drawing/2014/main" val="339582937"/>
                    </a:ext>
                  </a:extLst>
                </a:gridCol>
                <a:gridCol w="497633">
                  <a:extLst>
                    <a:ext uri="{9D8B030D-6E8A-4147-A177-3AD203B41FA5}">
                      <a16:colId xmlns:a16="http://schemas.microsoft.com/office/drawing/2014/main" val="1214742243"/>
                    </a:ext>
                  </a:extLst>
                </a:gridCol>
                <a:gridCol w="497633">
                  <a:extLst>
                    <a:ext uri="{9D8B030D-6E8A-4147-A177-3AD203B41FA5}">
                      <a16:colId xmlns:a16="http://schemas.microsoft.com/office/drawing/2014/main" val="409769142"/>
                    </a:ext>
                  </a:extLst>
                </a:gridCol>
                <a:gridCol w="497633">
                  <a:extLst>
                    <a:ext uri="{9D8B030D-6E8A-4147-A177-3AD203B41FA5}">
                      <a16:colId xmlns:a16="http://schemas.microsoft.com/office/drawing/2014/main" val="3874306580"/>
                    </a:ext>
                  </a:extLst>
                </a:gridCol>
                <a:gridCol w="497633">
                  <a:extLst>
                    <a:ext uri="{9D8B030D-6E8A-4147-A177-3AD203B41FA5}">
                      <a16:colId xmlns:a16="http://schemas.microsoft.com/office/drawing/2014/main" val="1697749165"/>
                    </a:ext>
                  </a:extLst>
                </a:gridCol>
                <a:gridCol w="497633">
                  <a:extLst>
                    <a:ext uri="{9D8B030D-6E8A-4147-A177-3AD203B41FA5}">
                      <a16:colId xmlns:a16="http://schemas.microsoft.com/office/drawing/2014/main" val="418319374"/>
                    </a:ext>
                  </a:extLst>
                </a:gridCol>
                <a:gridCol w="497633">
                  <a:extLst>
                    <a:ext uri="{9D8B030D-6E8A-4147-A177-3AD203B41FA5}">
                      <a16:colId xmlns:a16="http://schemas.microsoft.com/office/drawing/2014/main" val="20650725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817711"/>
                  </a:ext>
                </a:extLst>
              </a:tr>
            </a:tbl>
          </a:graphicData>
        </a:graphic>
      </p:graphicFrame>
      <p:sp>
        <p:nvSpPr>
          <p:cNvPr id="47" name="Rectangle 46"/>
          <p:cNvSpPr/>
          <p:nvPr/>
        </p:nvSpPr>
        <p:spPr>
          <a:xfrm>
            <a:off x="4237415" y="3614050"/>
            <a:ext cx="4957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&lt;</a:t>
            </a:r>
            <a:endParaRPr lang="en-GB" sz="28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71BEB59B-2E75-46DC-BC92-BC57DB125BE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6166" y="4759130"/>
            <a:ext cx="747045" cy="74704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B0D5CCF5-1492-4BBD-805B-F4A7ED5F57A0}"/>
              </a:ext>
            </a:extLst>
          </p:cNvPr>
          <p:cNvSpPr txBox="1"/>
          <p:nvPr/>
        </p:nvSpPr>
        <p:spPr>
          <a:xfrm>
            <a:off x="5579010" y="490181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62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 animBg="1"/>
      <p:bldP spid="32" grpId="0"/>
      <p:bldP spid="32" grpId="1"/>
      <p:bldP spid="36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7" grpId="0"/>
      <p:bldP spid="33" grpId="0"/>
      <p:bldP spid="3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36014B53-1887-4BD7-A09D-ED66CEEB6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404837"/>
              </p:ext>
            </p:extLst>
          </p:nvPr>
        </p:nvGraphicFramePr>
        <p:xfrm>
          <a:off x="2637702" y="5496768"/>
          <a:ext cx="17408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70">
                  <a:extLst>
                    <a:ext uri="{9D8B030D-6E8A-4147-A177-3AD203B41FA5}">
                      <a16:colId xmlns:a16="http://schemas.microsoft.com/office/drawing/2014/main" val="339582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81771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27429" y="1190541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429" y="1190541"/>
                <a:ext cx="583581" cy="8837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687605" y="1370782"/>
            <a:ext cx="12089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648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923403" y="1187868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32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403" y="1187868"/>
                <a:ext cx="583581" cy="8837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5416941" y="1368109"/>
            <a:ext cx="16847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648</a:t>
            </a:r>
            <a:endParaRPr lang="en-GB" sz="2800" dirty="0"/>
          </a:p>
        </p:txBody>
      </p:sp>
      <p:sp>
        <p:nvSpPr>
          <p:cNvPr id="2" name="Oval 1"/>
          <p:cNvSpPr/>
          <p:nvPr/>
        </p:nvSpPr>
        <p:spPr>
          <a:xfrm>
            <a:off x="4030752" y="1280028"/>
            <a:ext cx="699214" cy="69921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178379" y="1355558"/>
            <a:ext cx="4957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&gt;</a:t>
            </a:r>
            <a:endParaRPr lang="en-GB" sz="28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48921" y="3994182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9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921" y="3994182"/>
                <a:ext cx="583581" cy="8837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2911485" y="4174423"/>
            <a:ext cx="1173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90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969047" y="3991509"/>
                <a:ext cx="583581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/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/>
                            <m:t>9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047" y="3991509"/>
                <a:ext cx="583581" cy="8837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5421552" y="4171750"/>
            <a:ext cx="12374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45</a:t>
            </a:r>
            <a:endParaRPr lang="en-GB" sz="2800" dirty="0"/>
          </a:p>
        </p:txBody>
      </p:sp>
      <p:sp>
        <p:nvSpPr>
          <p:cNvPr id="29" name="Oval 28"/>
          <p:cNvSpPr/>
          <p:nvPr/>
        </p:nvSpPr>
        <p:spPr>
          <a:xfrm>
            <a:off x="4030752" y="4083669"/>
            <a:ext cx="699214" cy="69921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41468" y="289625"/>
            <a:ext cx="747045" cy="747045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744312" y="4323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914442" y="2279482"/>
                <a:ext cx="48423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7 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is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less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than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a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quarter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of</m:t>
                      </m:r>
                      <m:r>
                        <m:rPr>
                          <m:nor/>
                        </m:rPr>
                        <a:rPr lang="en-GB" sz="2800" b="0" i="0" dirty="0" smtClean="0">
                          <a:solidFill>
                            <a:schemeClr val="accent5"/>
                          </a:solidFill>
                        </a:rPr>
                        <m:t> 32</m:t>
                      </m:r>
                    </m:oMath>
                  </m:oMathPara>
                </a14:m>
                <a:endParaRPr lang="en-GB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442" y="2279482"/>
                <a:ext cx="4842363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5928909" y="2939148"/>
            <a:ext cx="5454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accent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&lt;</a:t>
            </a:r>
            <a:endParaRPr lang="en-GB" sz="2800" dirty="0">
              <a:solidFill>
                <a:schemeClr val="accent5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379024" y="2752675"/>
                <a:ext cx="642075" cy="8870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accent5"/>
                              </a:solidFill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accent5"/>
                              </a:solidFill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024" y="2752675"/>
                <a:ext cx="642075" cy="88703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318748" y="2764412"/>
                <a:ext cx="642075" cy="885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dirty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accent5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dirty="0" smtClean="0">
                              <a:solidFill>
                                <a:schemeClr val="accent5"/>
                              </a:solidFill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8748" y="2764412"/>
                <a:ext cx="642075" cy="88530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159521" y="4155991"/>
            <a:ext cx="4957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55A33FE4-658C-4983-A3AB-5A6479C116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96834"/>
              </p:ext>
            </p:extLst>
          </p:nvPr>
        </p:nvGraphicFramePr>
        <p:xfrm>
          <a:off x="2637701" y="5006589"/>
          <a:ext cx="34834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048">
                  <a:extLst>
                    <a:ext uri="{9D8B030D-6E8A-4147-A177-3AD203B41FA5}">
                      <a16:colId xmlns:a16="http://schemas.microsoft.com/office/drawing/2014/main" val="339582937"/>
                    </a:ext>
                  </a:extLst>
                </a:gridCol>
                <a:gridCol w="387047">
                  <a:extLst>
                    <a:ext uri="{9D8B030D-6E8A-4147-A177-3AD203B41FA5}">
                      <a16:colId xmlns:a16="http://schemas.microsoft.com/office/drawing/2014/main" val="1534032528"/>
                    </a:ext>
                  </a:extLst>
                </a:gridCol>
                <a:gridCol w="387048">
                  <a:extLst>
                    <a:ext uri="{9D8B030D-6E8A-4147-A177-3AD203B41FA5}">
                      <a16:colId xmlns:a16="http://schemas.microsoft.com/office/drawing/2014/main" val="1571783975"/>
                    </a:ext>
                  </a:extLst>
                </a:gridCol>
                <a:gridCol w="387047">
                  <a:extLst>
                    <a:ext uri="{9D8B030D-6E8A-4147-A177-3AD203B41FA5}">
                      <a16:colId xmlns:a16="http://schemas.microsoft.com/office/drawing/2014/main" val="4052861867"/>
                    </a:ext>
                  </a:extLst>
                </a:gridCol>
                <a:gridCol w="387048">
                  <a:extLst>
                    <a:ext uri="{9D8B030D-6E8A-4147-A177-3AD203B41FA5}">
                      <a16:colId xmlns:a16="http://schemas.microsoft.com/office/drawing/2014/main" val="1232909599"/>
                    </a:ext>
                  </a:extLst>
                </a:gridCol>
                <a:gridCol w="387047">
                  <a:extLst>
                    <a:ext uri="{9D8B030D-6E8A-4147-A177-3AD203B41FA5}">
                      <a16:colId xmlns:a16="http://schemas.microsoft.com/office/drawing/2014/main" val="4201200727"/>
                    </a:ext>
                  </a:extLst>
                </a:gridCol>
                <a:gridCol w="387048">
                  <a:extLst>
                    <a:ext uri="{9D8B030D-6E8A-4147-A177-3AD203B41FA5}">
                      <a16:colId xmlns:a16="http://schemas.microsoft.com/office/drawing/2014/main" val="2000952926"/>
                    </a:ext>
                  </a:extLst>
                </a:gridCol>
                <a:gridCol w="387047">
                  <a:extLst>
                    <a:ext uri="{9D8B030D-6E8A-4147-A177-3AD203B41FA5}">
                      <a16:colId xmlns:a16="http://schemas.microsoft.com/office/drawing/2014/main" val="2786654058"/>
                    </a:ext>
                  </a:extLst>
                </a:gridCol>
                <a:gridCol w="387048">
                  <a:extLst>
                    <a:ext uri="{9D8B030D-6E8A-4147-A177-3AD203B41FA5}">
                      <a16:colId xmlns:a16="http://schemas.microsoft.com/office/drawing/2014/main" val="10597253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817711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57EE883E-ABD7-4203-8BA7-DA510C8DE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671072"/>
              </p:ext>
            </p:extLst>
          </p:nvPr>
        </p:nvGraphicFramePr>
        <p:xfrm>
          <a:off x="2637702" y="5496768"/>
          <a:ext cx="17408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430">
                  <a:extLst>
                    <a:ext uri="{9D8B030D-6E8A-4147-A177-3AD203B41FA5}">
                      <a16:colId xmlns:a16="http://schemas.microsoft.com/office/drawing/2014/main" val="339582937"/>
                    </a:ext>
                  </a:extLst>
                </a:gridCol>
                <a:gridCol w="193430">
                  <a:extLst>
                    <a:ext uri="{9D8B030D-6E8A-4147-A177-3AD203B41FA5}">
                      <a16:colId xmlns:a16="http://schemas.microsoft.com/office/drawing/2014/main" val="1768565675"/>
                    </a:ext>
                  </a:extLst>
                </a:gridCol>
                <a:gridCol w="193430">
                  <a:extLst>
                    <a:ext uri="{9D8B030D-6E8A-4147-A177-3AD203B41FA5}">
                      <a16:colId xmlns:a16="http://schemas.microsoft.com/office/drawing/2014/main" val="43513420"/>
                    </a:ext>
                  </a:extLst>
                </a:gridCol>
                <a:gridCol w="193430">
                  <a:extLst>
                    <a:ext uri="{9D8B030D-6E8A-4147-A177-3AD203B41FA5}">
                      <a16:colId xmlns:a16="http://schemas.microsoft.com/office/drawing/2014/main" val="3628392191"/>
                    </a:ext>
                  </a:extLst>
                </a:gridCol>
                <a:gridCol w="193430">
                  <a:extLst>
                    <a:ext uri="{9D8B030D-6E8A-4147-A177-3AD203B41FA5}">
                      <a16:colId xmlns:a16="http://schemas.microsoft.com/office/drawing/2014/main" val="2248112143"/>
                    </a:ext>
                  </a:extLst>
                </a:gridCol>
                <a:gridCol w="193430">
                  <a:extLst>
                    <a:ext uri="{9D8B030D-6E8A-4147-A177-3AD203B41FA5}">
                      <a16:colId xmlns:a16="http://schemas.microsoft.com/office/drawing/2014/main" val="3922181542"/>
                    </a:ext>
                  </a:extLst>
                </a:gridCol>
                <a:gridCol w="193430">
                  <a:extLst>
                    <a:ext uri="{9D8B030D-6E8A-4147-A177-3AD203B41FA5}">
                      <a16:colId xmlns:a16="http://schemas.microsoft.com/office/drawing/2014/main" val="3474378671"/>
                    </a:ext>
                  </a:extLst>
                </a:gridCol>
                <a:gridCol w="193430">
                  <a:extLst>
                    <a:ext uri="{9D8B030D-6E8A-4147-A177-3AD203B41FA5}">
                      <a16:colId xmlns:a16="http://schemas.microsoft.com/office/drawing/2014/main" val="3573074908"/>
                    </a:ext>
                  </a:extLst>
                </a:gridCol>
                <a:gridCol w="193430">
                  <a:extLst>
                    <a:ext uri="{9D8B030D-6E8A-4147-A177-3AD203B41FA5}">
                      <a16:colId xmlns:a16="http://schemas.microsoft.com/office/drawing/2014/main" val="2318128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81771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00601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2" grpId="0"/>
      <p:bldP spid="41" grpId="0"/>
      <p:bldP spid="42" grpId="0"/>
      <p:bldP spid="43" grpId="0"/>
      <p:bldP spid="44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97604" y="793268"/>
                <a:ext cx="583581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/>
                          <m:t>5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7604" y="793268"/>
                <a:ext cx="583581" cy="7693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683904"/>
              </p:ext>
            </p:extLst>
          </p:nvPr>
        </p:nvGraphicFramePr>
        <p:xfrm>
          <a:off x="2370570" y="3429000"/>
          <a:ext cx="4354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3958293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21474224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4183193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6507253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7098138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817711"/>
                  </a:ext>
                </a:extLst>
              </a:tr>
            </a:tbl>
          </a:graphicData>
        </a:graphic>
      </p:graphicFrame>
      <p:sp>
        <p:nvSpPr>
          <p:cNvPr id="8" name="Left Brace 7"/>
          <p:cNvSpPr/>
          <p:nvPr/>
        </p:nvSpPr>
        <p:spPr>
          <a:xfrm rot="16200000" flipV="1">
            <a:off x="5301350" y="2704762"/>
            <a:ext cx="223256" cy="258783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047737" y="4486243"/>
            <a:ext cx="6134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GB" sz="2800" dirty="0"/>
          </a:p>
        </p:txBody>
      </p:sp>
      <p:sp>
        <p:nvSpPr>
          <p:cNvPr id="10" name="Left Brace 9"/>
          <p:cNvSpPr/>
          <p:nvPr/>
        </p:nvSpPr>
        <p:spPr>
          <a:xfrm rot="16200000">
            <a:off x="3120786" y="3142105"/>
            <a:ext cx="223256" cy="1723686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928256" y="323903"/>
            <a:ext cx="49664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Ron has some money.</a:t>
            </a:r>
            <a:endParaRPr lang="en-GB" sz="2800" dirty="0"/>
          </a:p>
        </p:txBody>
      </p:sp>
      <p:sp>
        <p:nvSpPr>
          <p:cNvPr id="12" name="Rectangle 11"/>
          <p:cNvSpPr/>
          <p:nvPr/>
        </p:nvSpPr>
        <p:spPr>
          <a:xfrm>
            <a:off x="2222207" y="4129154"/>
            <a:ext cx="26421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New football</a:t>
            </a:r>
            <a:endParaRPr lang="en-GB" sz="2800" dirty="0"/>
          </a:p>
        </p:txBody>
      </p:sp>
      <p:sp>
        <p:nvSpPr>
          <p:cNvPr id="15" name="Rectangle 14"/>
          <p:cNvSpPr/>
          <p:nvPr/>
        </p:nvSpPr>
        <p:spPr>
          <a:xfrm>
            <a:off x="928255" y="924308"/>
            <a:ext cx="76754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He spends      of the money on a new football. </a:t>
            </a:r>
            <a:endParaRPr lang="en-GB" sz="2800" dirty="0"/>
          </a:p>
        </p:txBody>
      </p:sp>
      <p:sp>
        <p:nvSpPr>
          <p:cNvPr id="16" name="Rectangle 15"/>
          <p:cNvSpPr/>
          <p:nvPr/>
        </p:nvSpPr>
        <p:spPr>
          <a:xfrm>
            <a:off x="928257" y="1524713"/>
            <a:ext cx="28540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He has £24 left.</a:t>
            </a:r>
            <a:endParaRPr lang="en-GB" sz="2800" dirty="0"/>
          </a:p>
        </p:txBody>
      </p:sp>
      <p:sp>
        <p:nvSpPr>
          <p:cNvPr id="17" name="Rectangle 16"/>
          <p:cNvSpPr/>
          <p:nvPr/>
        </p:nvSpPr>
        <p:spPr>
          <a:xfrm>
            <a:off x="928256" y="2125119"/>
            <a:ext cx="62206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is the cost of the football?</a:t>
            </a:r>
            <a:endParaRPr lang="en-GB" sz="2800" dirty="0"/>
          </a:p>
        </p:txBody>
      </p:sp>
      <p:sp>
        <p:nvSpPr>
          <p:cNvPr id="18" name="Rectangle 17"/>
          <p:cNvSpPr/>
          <p:nvPr/>
        </p:nvSpPr>
        <p:spPr>
          <a:xfrm>
            <a:off x="5011799" y="4129154"/>
            <a:ext cx="1097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£24</a:t>
            </a:r>
            <a:endParaRPr lang="en-GB" sz="2800" dirty="0"/>
          </a:p>
        </p:txBody>
      </p:sp>
      <p:sp>
        <p:nvSpPr>
          <p:cNvPr id="2" name="Rounded Rectangle 1"/>
          <p:cNvSpPr/>
          <p:nvPr/>
        </p:nvSpPr>
        <p:spPr>
          <a:xfrm>
            <a:off x="4002676" y="3315843"/>
            <a:ext cx="2820604" cy="63976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512893" y="4974589"/>
            <a:ext cx="15364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950957" y="4974589"/>
            <a:ext cx="4093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GB" sz="2800" dirty="0"/>
          </a:p>
        </p:txBody>
      </p:sp>
      <p:sp>
        <p:nvSpPr>
          <p:cNvPr id="21" name="Rectangle 20"/>
          <p:cNvSpPr/>
          <p:nvPr/>
        </p:nvSpPr>
        <p:spPr>
          <a:xfrm>
            <a:off x="4343039" y="3352810"/>
            <a:ext cx="4093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GB" sz="2800" dirty="0"/>
          </a:p>
        </p:txBody>
      </p:sp>
      <p:sp>
        <p:nvSpPr>
          <p:cNvPr id="22" name="Rectangle 21"/>
          <p:cNvSpPr/>
          <p:nvPr/>
        </p:nvSpPr>
        <p:spPr>
          <a:xfrm>
            <a:off x="5226267" y="3337366"/>
            <a:ext cx="4093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GB" sz="2800" dirty="0"/>
          </a:p>
        </p:txBody>
      </p:sp>
      <p:sp>
        <p:nvSpPr>
          <p:cNvPr id="23" name="Rectangle 22"/>
          <p:cNvSpPr/>
          <p:nvPr/>
        </p:nvSpPr>
        <p:spPr>
          <a:xfrm>
            <a:off x="6109495" y="3350285"/>
            <a:ext cx="4093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GB" sz="2800" dirty="0"/>
          </a:p>
        </p:txBody>
      </p:sp>
      <p:sp>
        <p:nvSpPr>
          <p:cNvPr id="24" name="Rectangle 23"/>
          <p:cNvSpPr/>
          <p:nvPr/>
        </p:nvSpPr>
        <p:spPr>
          <a:xfrm>
            <a:off x="2644927" y="3337366"/>
            <a:ext cx="4093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GB" sz="2800" dirty="0"/>
          </a:p>
        </p:txBody>
      </p:sp>
      <p:sp>
        <p:nvSpPr>
          <p:cNvPr id="25" name="Rectangle 24"/>
          <p:cNvSpPr/>
          <p:nvPr/>
        </p:nvSpPr>
        <p:spPr>
          <a:xfrm>
            <a:off x="3444528" y="3350285"/>
            <a:ext cx="4093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GB" sz="2800" dirty="0"/>
          </a:p>
        </p:txBody>
      </p:sp>
      <p:sp>
        <p:nvSpPr>
          <p:cNvPr id="26" name="Rectangle 25"/>
          <p:cNvSpPr/>
          <p:nvPr/>
        </p:nvSpPr>
        <p:spPr>
          <a:xfrm>
            <a:off x="2370571" y="4974589"/>
            <a:ext cx="15364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8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600925" y="4974589"/>
            <a:ext cx="911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endParaRPr lang="en-GB" sz="2800" dirty="0"/>
          </a:p>
        </p:txBody>
      </p:sp>
      <p:sp>
        <p:nvSpPr>
          <p:cNvPr id="28" name="Rectangle 27"/>
          <p:cNvSpPr/>
          <p:nvPr/>
        </p:nvSpPr>
        <p:spPr>
          <a:xfrm>
            <a:off x="6057204" y="2123376"/>
            <a:ext cx="911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£16</a:t>
            </a:r>
            <a:endParaRPr lang="en-GB" sz="280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9" grpId="0"/>
      <p:bldP spid="9" grpId="1"/>
      <p:bldP spid="10" grpId="0" animBg="1"/>
      <p:bldP spid="12" grpId="0"/>
      <p:bldP spid="15" grpId="0"/>
      <p:bldP spid="16" grpId="0"/>
      <p:bldP spid="17" grpId="0"/>
      <p:bldP spid="18" grpId="0"/>
      <p:bldP spid="2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14.1|9|16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6|5.6|9|9.5|0.5|7.4|8.4|4.2|8.4|14.6|12.6|1.8|15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|11|1.6|27.1|7.7|4.6|5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3.3|2.4|5.5|3.9|5.2|1|3.8|7.9|4.2|5.2|1.5|2.1|4|2|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2.8|2.3|2.8|3.3|16.4|8.8|12|0.6|1.5|5.9|4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1.5|5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9.6|5.1|4.5|11.5|3.7|9.6|3.8|2.1|10.4|0.8|2.1|1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8|7.1|2.7|2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3|3.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CDCD123110943A8C145BF711BC26E" ma:contentTypeVersion="" ma:contentTypeDescription="Create a new document." ma:contentTypeScope="" ma:versionID="57dae5c6343700a44bb75baab134953a">
  <xsd:schema xmlns:xsd="http://www.w3.org/2001/XMLSchema" xmlns:xs="http://www.w3.org/2001/XMLSchema" xmlns:p="http://schemas.microsoft.com/office/2006/metadata/properties" xmlns:ns2="07450488-5eec-4160-8bb9-f4adfc39963a" xmlns:ns3="1c7d9a60-9be0-44eb-8679-1d168711d289" targetNamespace="http://schemas.microsoft.com/office/2006/metadata/properties" ma:root="true" ma:fieldsID="4b15388e3eceff410b5b982d4a4e055c" ns2:_="" ns3:_="">
    <xsd:import namespace="07450488-5eec-4160-8bb9-f4adfc39963a"/>
    <xsd:import namespace="1c7d9a60-9be0-44eb-8679-1d168711d2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450488-5eec-4160-8bb9-f4adfc399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7d9a60-9be0-44eb-8679-1d168711d2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cee99ee9-287b-4f9a-957c-ba5ae7375c9a"/>
    <ds:schemaRef ds:uri="http://schemas.openxmlformats.org/package/2006/metadata/core-properties"/>
    <ds:schemaRef ds:uri="http://purl.org/dc/elements/1.1/"/>
    <ds:schemaRef ds:uri="522d4c35-b548-4432-90ae-af4376e1c4b4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CBE78B1-66FA-4927-988D-2B6CB1A5C5A3}"/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8621</TotalTime>
  <Words>393</Words>
  <Application>Microsoft Office PowerPoint</Application>
  <PresentationFormat>On-screen Show (4:3)</PresentationFormat>
  <Paragraphs>175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1 - 4 on the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5 - 7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Morris, Ruth</cp:lastModifiedBy>
  <cp:revision>250</cp:revision>
  <dcterms:created xsi:type="dcterms:W3CDTF">2019-07-05T11:02:13Z</dcterms:created>
  <dcterms:modified xsi:type="dcterms:W3CDTF">2021-11-14T20:38:50Z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0x010100976CDCD123110943A8C145BF711BC26E</vt:lpwstr>
  </property>
</Properties>
</file>