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82" r:id="rId2"/>
    <p:sldId id="34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45810-4624-4C78-A2A9-F568D66A9CBE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FD92D-D893-47A2-B4FE-41945AB987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3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286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395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B2B1-8A85-4D0E-BFE3-9CFE34DD5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20160-03F8-4986-9D69-2987D9CD8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0E2D3-DD81-4C89-B771-73B730BB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9B732-B0C6-4583-B6E3-BF96DE10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46864-ACEB-45F6-9858-79418332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1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6E2F-DC00-45C4-A968-BE382368D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6616E-3580-4EF8-BFD0-BA44112E9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00A2E-BDAC-4FC3-942F-9B0060AE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7564-6B3D-4775-923C-7A578A75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59810-5584-408E-B238-7484CA7E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6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910BCB-4833-4E45-9512-0B057D67B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778D9-5D1F-4C9F-834F-D73BB6D8A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A440D-9081-430B-9388-3B67906F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A4644-EF04-4E39-859F-5A73623CA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5C7F2-4FF2-4F50-826C-14D8403B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18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b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177A9D-1362-4B64-BB76-7E5E3FF9A06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" y="360000"/>
            <a:ext cx="12192000" cy="594000"/>
          </a:xfrm>
          <a:prstGeom prst="rect">
            <a:avLst/>
          </a:prstGeom>
          <a:solidFill>
            <a:srgbClr val="347574"/>
          </a:solidFill>
          <a:ln>
            <a:noFill/>
          </a:ln>
        </p:spPr>
        <p:txBody>
          <a:bodyPr vert="horz" wrap="square" lIns="180000" tIns="45720" rIns="18000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0" indent="0" algn="ctr" eaLnBrk="0" hangingPunct="0">
              <a:buClr>
                <a:schemeClr val="tx2"/>
              </a:buClr>
              <a:defRPr sz="2400">
                <a:solidFill>
                  <a:srgbClr val="585858"/>
                </a:solidFill>
                <a:latin typeface="+mj-lt"/>
                <a:ea typeface="Myriad Pro" charset="0"/>
                <a:cs typeface="Myriad Pro" charset="0"/>
              </a:defRPr>
            </a:lvl1pPr>
            <a:lvl2pPr marL="557199" indent="-214308" eaLnBrk="0" hangingPunct="0">
              <a:defRPr sz="2100">
                <a:solidFill>
                  <a:srgbClr val="585858"/>
                </a:solidFill>
                <a:latin typeface="+mn-lt"/>
              </a:defRPr>
            </a:lvl2pPr>
            <a:lvl3pPr marL="857228" indent="-171446" eaLnBrk="0" hangingPunct="0">
              <a:buChar char="–"/>
              <a:defRPr sz="1800">
                <a:solidFill>
                  <a:srgbClr val="585858"/>
                </a:solidFill>
                <a:latin typeface="+mn-lt"/>
              </a:defRPr>
            </a:lvl3pPr>
            <a:lvl4pPr marL="1200120" indent="-171446" eaLnBrk="0" hangingPunct="0">
              <a:buClr>
                <a:schemeClr val="accent2"/>
              </a:buClr>
              <a:defRPr sz="1425">
                <a:latin typeface="+mn-lt"/>
              </a:defRPr>
            </a:lvl4pPr>
            <a:lvl5pPr marL="1543012" indent="-171446" eaLnBrk="0" hangingPunct="0">
              <a:buClr>
                <a:schemeClr val="tx2"/>
              </a:buClr>
              <a:defRPr sz="1425">
                <a:latin typeface="+mn-lt"/>
              </a:defRPr>
            </a:lvl5pPr>
            <a:lvl6pPr marL="1885903" indent="-171446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latin typeface="+mn-lt"/>
              </a:defRPr>
            </a:lvl6pPr>
            <a:lvl7pPr marL="2228795" indent="-171446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latin typeface="+mn-lt"/>
              </a:defRPr>
            </a:lvl7pPr>
            <a:lvl8pPr marL="2571686" indent="-171446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latin typeface="+mn-lt"/>
              </a:defRPr>
            </a:lvl8pPr>
            <a:lvl9pPr marL="2914577" indent="-171446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latin typeface="+mn-lt"/>
              </a:defRPr>
            </a:lvl9pPr>
          </a:lstStyle>
          <a:p>
            <a:pPr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CB3B952-8705-4EAE-94B9-4C0C32F57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08" y="464400"/>
            <a:ext cx="11262632" cy="426170"/>
          </a:xfrm>
        </p:spPr>
        <p:txBody>
          <a:bodyPr/>
          <a:lstStyle>
            <a:lvl1pPr algn="l">
              <a:defRPr sz="20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3" name="Picture 2" descr="A picture containing object, lamp, light&#10;&#10;Description automatically generated">
            <a:extLst>
              <a:ext uri="{FF2B5EF4-FFF2-40B4-BE49-F238E27FC236}">
                <a16:creationId xmlns:a16="http://schemas.microsoft.com/office/drawing/2014/main" id="{226FBF21-7918-4116-9D2A-4FFEF62A7A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4400" y="5842800"/>
            <a:ext cx="649771" cy="59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E643C2-77DC-49BD-8737-F5C5488BCCF7}"/>
              </a:ext>
            </a:extLst>
          </p:cNvPr>
          <p:cNvSpPr txBox="1"/>
          <p:nvPr userDrawn="1"/>
        </p:nvSpPr>
        <p:spPr>
          <a:xfrm>
            <a:off x="522000" y="6237312"/>
            <a:ext cx="1109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000" b="1" dirty="0">
                <a:solidFill>
                  <a:srgbClr val="585858"/>
                </a:solidFill>
              </a:rPr>
              <a:t>ncetm.org.uk</a:t>
            </a:r>
          </a:p>
        </p:txBody>
      </p:sp>
    </p:spTree>
    <p:extLst>
      <p:ext uri="{BB962C8B-B14F-4D97-AF65-F5344CB8AC3E}">
        <p14:creationId xmlns:p14="http://schemas.microsoft.com/office/powerpoint/2010/main" val="3440842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AE37-FEE6-4993-8D68-630099BD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E9949-B6AC-4FD0-AAB3-9E94BB090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8149-738B-4174-BCC7-32B7A96C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0AD33-437E-412A-9162-675AC8DD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5C0B0-6C01-4BA1-835F-6008DE76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93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A025-C657-4F78-8B55-07D7ABA3C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FEB13-3FA5-4146-BB48-A267D9246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8ADCE-7990-401D-B551-52128F72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8427-3C64-40AD-98FE-AAB35FA0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A1D80-B377-4FA2-A149-C7F88FFE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4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095B-0D28-4F34-8EAF-651B44E9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D7DD0-996C-4443-908F-E09D346D9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1972D-31D5-46AE-9037-622477A39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619A5-F61D-4B02-9EB6-13FFB6A6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639A5-60DA-4CBC-A538-BA94D4DF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D7E63-1444-411F-86EA-904EFD23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2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64CB-37CD-4AFA-86E1-42D9C3B04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1DEDC-C747-4C79-9D2C-7BD89B006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0290C-2ED4-4294-8B20-182466F13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E3C7F-E55A-4656-A1D8-AC832E638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1C4A1-AD90-4030-BD16-5B4B08C83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29FD0-BC1F-4AAE-889C-F6632275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404883-1D48-4374-BE21-211391066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23EE8-316C-4022-AE74-54049742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B4CA5-0087-4410-B6DF-4B1E7C11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A2D7F8-3A44-40AC-AEBB-4DD2AA51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38AD4-CDB4-4E27-B0CC-E2899930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71641-7C97-4615-B4F9-703F481C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83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12878-23FE-4434-911C-291DEA50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3C34-D8FF-45F5-91A8-D59A3875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7B5BE-796E-4234-8B1A-294E5EF2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42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6F3A1-8547-4AA9-93DB-E81567E4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84614-A08F-41E2-927F-5050D1D8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15C1A-B1B8-42D8-A4E0-0E4E7D341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5B355-31D6-4A4D-87AB-649A8BCF3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3C402-CFAA-45C9-B603-16DD7DA5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FA2CB-1BA8-49B0-9689-B6894D98F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8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ED53-586E-4631-A1FB-3BF28D6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85F22E-CF79-47C8-B1C9-CB6A73BB0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82574-AEBC-45B1-99B9-81922A3C4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554BC-CDDD-40DD-A60F-40E66DF53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C44D-CF39-4874-8966-93CDE921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60094-360D-4361-8BDC-2A9B8443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2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94022-271A-47B6-B8B7-0F9FDF91D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CCAE6-323C-4826-A70A-3F48EF0F1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4851C-2F54-45A5-AB64-5C79911E41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1518-7001-46D1-AC31-1037021E90C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FB12-E7D2-4D12-9210-15C736BEC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363E8-CC3F-49E9-905D-51DB587BA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5209-E569-4E33-A591-9A0C018B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0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BA911-1A35-48AE-8C56-ADD539760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5G-2 Compare and calculate areas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C624E3-7D38-4AC3-B320-39093E8EC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15" y="1836426"/>
            <a:ext cx="2655296" cy="13422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88150F-3EBE-47F4-BF5A-620DBA37C7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15" y="2497820"/>
            <a:ext cx="2655296" cy="6808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992AE1-FF55-4DEB-A0D6-CAAF8EACBF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15" y="2497820"/>
            <a:ext cx="2635844" cy="6808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1F33E3-AEAF-413F-897B-98C293C787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82" y="1836426"/>
            <a:ext cx="671119" cy="6905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D98392-9BAE-498C-AE9A-FB089FB57C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023" y="1836426"/>
            <a:ext cx="671119" cy="6905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0C73CB-29C8-4BB5-9F19-156FCC992E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39283" y="1836426"/>
            <a:ext cx="671119" cy="6905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2DA953-FEAB-4F40-BB40-941C456565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691023" y="1836426"/>
            <a:ext cx="671119" cy="690571"/>
          </a:xfrm>
          <a:prstGeom prst="rect">
            <a:avLst/>
          </a:prstGeom>
        </p:spPr>
      </p:pic>
      <p:pic>
        <p:nvPicPr>
          <p:cNvPr id="14" name="Picture 13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318BE5BC-E5B7-433B-9E0D-1F056FDEA1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414" y="1178636"/>
            <a:ext cx="7849172" cy="250940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88E124-2CA8-49D9-B068-4702E06504B3}"/>
              </a:ext>
            </a:extLst>
          </p:cNvPr>
          <p:cNvSpPr txBox="1">
            <a:spLocks/>
          </p:cNvSpPr>
          <p:nvPr/>
        </p:nvSpPr>
        <p:spPr>
          <a:xfrm>
            <a:off x="623888" y="3693408"/>
            <a:ext cx="9418923" cy="1330321"/>
          </a:xfrm>
          <a:prstGeom prst="rect">
            <a:avLst/>
          </a:prstGeom>
        </p:spPr>
        <p:txBody>
          <a:bodyPr/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defRPr sz="2400">
                <a:solidFill>
                  <a:srgbClr val="585858"/>
                </a:solidFill>
                <a:latin typeface="+mn-lt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100">
                <a:solidFill>
                  <a:srgbClr val="585858"/>
                </a:solidFill>
                <a:latin typeface="+mn-lt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–"/>
              <a:defRPr sz="1800">
                <a:solidFill>
                  <a:srgbClr val="585858"/>
                </a:solidFill>
                <a:latin typeface="+mn-lt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9pPr>
          </a:lstStyle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58585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purple, red and yellow shapes above are drawn on centimetre squared paper. The blue square shows each square has an area of 1cm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How does this help to know that the area of each shape is 4cm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58585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8557E567-78E8-46F2-AF6D-869BAE5EE86A}"/>
              </a:ext>
            </a:extLst>
          </p:cNvPr>
          <p:cNvSpPr txBox="1"/>
          <p:nvPr/>
        </p:nvSpPr>
        <p:spPr>
          <a:xfrm>
            <a:off x="623888" y="4999864"/>
            <a:ext cx="8863012" cy="1077218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It is possible to count four squares inside the red and purple shapes.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It is possible to count two whole squares and visualize another two made from the four triangles inside the yellow shape.</a:t>
            </a:r>
          </a:p>
        </p:txBody>
      </p:sp>
    </p:spTree>
    <p:extLst>
      <p:ext uri="{BB962C8B-B14F-4D97-AF65-F5344CB8AC3E}">
        <p14:creationId xmlns:p14="http://schemas.microsoft.com/office/powerpoint/2010/main" val="351563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44444E-6 L -0.0724 0.0962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" y="481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44444E-6 L 0.07136 0.095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8" y="476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0800000">
                                      <p:cBhvr>
                                        <p:cTn id="1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10800000">
                                      <p:cBhvr>
                                        <p:cTn id="21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44444E-6 L -0.0724 0.09629 " pathEditMode="relative" rAng="0" ptsTypes="AA">
                                      <p:cBhvr>
                                        <p:cTn id="43" dur="2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" y="481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44444E-6 L 0.07136 0.0956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8" y="476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0800000">
                                      <p:cBhvr>
                                        <p:cTn id="4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-10800000">
                                      <p:cBhvr>
                                        <p:cTn id="4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BA911-1A35-48AE-8C56-ADD539760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5G-2 Compare and calculate areas</a:t>
            </a:r>
          </a:p>
        </p:txBody>
      </p:sp>
      <p:pic>
        <p:nvPicPr>
          <p:cNvPr id="7" name="Picture 6" descr="A close up of a screen&#10;&#10;Description automatically generated">
            <a:extLst>
              <a:ext uri="{FF2B5EF4-FFF2-40B4-BE49-F238E27FC236}">
                <a16:creationId xmlns:a16="http://schemas.microsoft.com/office/drawing/2014/main" id="{30EC9FF9-1C69-4C1B-A385-FDDF176F2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309" y="1508255"/>
            <a:ext cx="7271804" cy="21945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AE07317-26BD-426B-8F9F-FA312F9C7486}"/>
              </a:ext>
            </a:extLst>
          </p:cNvPr>
          <p:cNvSpPr/>
          <p:nvPr/>
        </p:nvSpPr>
        <p:spPr bwMode="auto">
          <a:xfrm>
            <a:off x="4774804" y="1993960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5E68E-DA78-43DE-BFFD-018DA62FDF56}"/>
              </a:ext>
            </a:extLst>
          </p:cNvPr>
          <p:cNvSpPr/>
          <p:nvPr/>
        </p:nvSpPr>
        <p:spPr bwMode="auto">
          <a:xfrm>
            <a:off x="5213177" y="1993960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681C85-2AC8-4E0A-B65C-791FCC4CB20D}"/>
              </a:ext>
            </a:extLst>
          </p:cNvPr>
          <p:cNvSpPr/>
          <p:nvPr/>
        </p:nvSpPr>
        <p:spPr bwMode="auto">
          <a:xfrm>
            <a:off x="5651550" y="1993960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A43E3-8346-44B1-A6CD-3628DEBC47E9}"/>
              </a:ext>
            </a:extLst>
          </p:cNvPr>
          <p:cNvSpPr/>
          <p:nvPr/>
        </p:nvSpPr>
        <p:spPr bwMode="auto">
          <a:xfrm>
            <a:off x="6087584" y="1993960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D041F8-EA31-424F-BFDA-CA9B71BC3E08}"/>
              </a:ext>
            </a:extLst>
          </p:cNvPr>
          <p:cNvSpPr/>
          <p:nvPr/>
        </p:nvSpPr>
        <p:spPr bwMode="auto">
          <a:xfrm>
            <a:off x="4336431" y="1993960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5669E2-87A6-43AE-B771-9CC2ED34788A}"/>
              </a:ext>
            </a:extLst>
          </p:cNvPr>
          <p:cNvSpPr/>
          <p:nvPr/>
        </p:nvSpPr>
        <p:spPr bwMode="auto">
          <a:xfrm>
            <a:off x="4774804" y="2429826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E64F98-FE75-42AF-87D6-570829DF20AE}"/>
              </a:ext>
            </a:extLst>
          </p:cNvPr>
          <p:cNvSpPr/>
          <p:nvPr/>
        </p:nvSpPr>
        <p:spPr bwMode="auto">
          <a:xfrm>
            <a:off x="5213177" y="2429826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A8177C3-6BF4-470E-B017-751A3489751D}"/>
              </a:ext>
            </a:extLst>
          </p:cNvPr>
          <p:cNvSpPr/>
          <p:nvPr/>
        </p:nvSpPr>
        <p:spPr bwMode="auto">
          <a:xfrm>
            <a:off x="5651550" y="2429826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62591A-105A-402A-959B-63145F6CA93D}"/>
              </a:ext>
            </a:extLst>
          </p:cNvPr>
          <p:cNvSpPr/>
          <p:nvPr/>
        </p:nvSpPr>
        <p:spPr bwMode="auto">
          <a:xfrm>
            <a:off x="6087584" y="2429826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63AF17E-A889-4323-95F6-31F159132B07}"/>
              </a:ext>
            </a:extLst>
          </p:cNvPr>
          <p:cNvSpPr/>
          <p:nvPr/>
        </p:nvSpPr>
        <p:spPr bwMode="auto">
          <a:xfrm>
            <a:off x="4336431" y="2429826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6771F9-211D-4E8F-B729-0208B7D322BF}"/>
              </a:ext>
            </a:extLst>
          </p:cNvPr>
          <p:cNvSpPr/>
          <p:nvPr/>
        </p:nvSpPr>
        <p:spPr bwMode="auto">
          <a:xfrm>
            <a:off x="4774804" y="2865692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14BD7C-4474-452A-8CED-9CF47312FBED}"/>
              </a:ext>
            </a:extLst>
          </p:cNvPr>
          <p:cNvSpPr/>
          <p:nvPr/>
        </p:nvSpPr>
        <p:spPr bwMode="auto">
          <a:xfrm>
            <a:off x="5213177" y="2865692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67053C-3725-4585-BDFE-A13579018170}"/>
              </a:ext>
            </a:extLst>
          </p:cNvPr>
          <p:cNvSpPr/>
          <p:nvPr/>
        </p:nvSpPr>
        <p:spPr bwMode="auto">
          <a:xfrm>
            <a:off x="5651550" y="2865692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0DBC2B1-7CE9-46AD-9BBE-78454D2C6298}"/>
              </a:ext>
            </a:extLst>
          </p:cNvPr>
          <p:cNvSpPr/>
          <p:nvPr/>
        </p:nvSpPr>
        <p:spPr bwMode="auto">
          <a:xfrm>
            <a:off x="6087584" y="2865692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412A93-EF8A-420A-8F1F-476111C45874}"/>
              </a:ext>
            </a:extLst>
          </p:cNvPr>
          <p:cNvSpPr/>
          <p:nvPr/>
        </p:nvSpPr>
        <p:spPr bwMode="auto">
          <a:xfrm>
            <a:off x="4336431" y="2865692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0F9F6F-292A-4843-9190-0D8519E6C6CD}"/>
              </a:ext>
            </a:extLst>
          </p:cNvPr>
          <p:cNvSpPr/>
          <p:nvPr/>
        </p:nvSpPr>
        <p:spPr bwMode="auto">
          <a:xfrm>
            <a:off x="4774804" y="1557338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3EBEF0C-000A-4F10-93B5-DDE70DA2CBF6}"/>
              </a:ext>
            </a:extLst>
          </p:cNvPr>
          <p:cNvSpPr/>
          <p:nvPr/>
        </p:nvSpPr>
        <p:spPr bwMode="auto">
          <a:xfrm>
            <a:off x="5213177" y="1557338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B43C300-D996-4873-AAE2-6E975EEE6100}"/>
              </a:ext>
            </a:extLst>
          </p:cNvPr>
          <p:cNvSpPr/>
          <p:nvPr/>
        </p:nvSpPr>
        <p:spPr bwMode="auto">
          <a:xfrm>
            <a:off x="5651550" y="1557338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6C99861-62A1-46AA-8F95-95B2956C16BA}"/>
              </a:ext>
            </a:extLst>
          </p:cNvPr>
          <p:cNvSpPr/>
          <p:nvPr/>
        </p:nvSpPr>
        <p:spPr bwMode="auto">
          <a:xfrm>
            <a:off x="6087584" y="1557338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F8EF2C-0A16-4F82-8FCB-DEF786715362}"/>
              </a:ext>
            </a:extLst>
          </p:cNvPr>
          <p:cNvSpPr/>
          <p:nvPr/>
        </p:nvSpPr>
        <p:spPr bwMode="auto">
          <a:xfrm>
            <a:off x="4336431" y="1557338"/>
            <a:ext cx="433695" cy="435866"/>
          </a:xfrm>
          <a:prstGeom prst="rect">
            <a:avLst/>
          </a:prstGeom>
          <a:solidFill>
            <a:srgbClr val="8CC7FC"/>
          </a:solidFill>
          <a:ln>
            <a:solidFill>
              <a:schemeClr val="accent3">
                <a:lumMod val="6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971FB03-54C1-4818-9EDE-EDCCD77CA526}"/>
              </a:ext>
            </a:extLst>
          </p:cNvPr>
          <p:cNvGrpSpPr/>
          <p:nvPr/>
        </p:nvGrpSpPr>
        <p:grpSpPr>
          <a:xfrm>
            <a:off x="4324373" y="1547982"/>
            <a:ext cx="2203923" cy="1760408"/>
            <a:chOff x="2488162" y="1547982"/>
            <a:chExt cx="2203923" cy="1760408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01ADDF9-6D32-48C1-923B-D72DB6B7F7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88162" y="1550321"/>
              <a:ext cx="220158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CED3454-CDF0-463D-9245-635453275B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88162" y="3308390"/>
              <a:ext cx="220158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36E2293-8ACE-4A19-B014-82EE9A34A01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95179" y="1547982"/>
              <a:ext cx="0" cy="17535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18CD3F4-1832-4F37-BB10-5AC5E9CE17A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92085" y="1547982"/>
              <a:ext cx="0" cy="17535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1" name="Picture 50" descr="A picture containing knife&#10;&#10;Description automatically generated">
            <a:extLst>
              <a:ext uri="{FF2B5EF4-FFF2-40B4-BE49-F238E27FC236}">
                <a16:creationId xmlns:a16="http://schemas.microsoft.com/office/drawing/2014/main" id="{5F06ED11-889F-4CBC-A9B7-5CAD01D2EE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8980" y="1420805"/>
            <a:ext cx="7355427" cy="1467323"/>
          </a:xfrm>
          <a:prstGeom prst="rect">
            <a:avLst/>
          </a:prstGeom>
        </p:spPr>
      </p:pic>
      <p:sp>
        <p:nvSpPr>
          <p:cNvPr id="52" name="Oval 51">
            <a:extLst>
              <a:ext uri="{FF2B5EF4-FFF2-40B4-BE49-F238E27FC236}">
                <a16:creationId xmlns:a16="http://schemas.microsoft.com/office/drawing/2014/main" id="{2809F2BA-9B66-4F9B-A850-AC1F6ECAB512}"/>
              </a:ext>
            </a:extLst>
          </p:cNvPr>
          <p:cNvSpPr/>
          <p:nvPr/>
        </p:nvSpPr>
        <p:spPr bwMode="auto">
          <a:xfrm>
            <a:off x="12701694" y="-885612"/>
            <a:ext cx="45719" cy="45719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C35487-095E-466C-B196-B8D6024C6C66}"/>
              </a:ext>
            </a:extLst>
          </p:cNvPr>
          <p:cNvSpPr/>
          <p:nvPr/>
        </p:nvSpPr>
        <p:spPr bwMode="auto">
          <a:xfrm>
            <a:off x="6903552" y="1104948"/>
            <a:ext cx="2931325" cy="26542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A1B61F9-FB76-4047-BF53-BC19259F098D}"/>
              </a:ext>
            </a:extLst>
          </p:cNvPr>
          <p:cNvSpPr/>
          <p:nvPr/>
        </p:nvSpPr>
        <p:spPr bwMode="auto">
          <a:xfrm>
            <a:off x="9829084" y="1801707"/>
            <a:ext cx="1846975" cy="11717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ED73E41F-413A-4EAE-B042-12260DF228F3}"/>
              </a:ext>
            </a:extLst>
          </p:cNvPr>
          <p:cNvSpPr txBox="1">
            <a:spLocks/>
          </p:cNvSpPr>
          <p:nvPr/>
        </p:nvSpPr>
        <p:spPr>
          <a:xfrm>
            <a:off x="623887" y="3599162"/>
            <a:ext cx="10958513" cy="1330321"/>
          </a:xfrm>
          <a:prstGeom prst="rect">
            <a:avLst/>
          </a:prstGeom>
        </p:spPr>
        <p:txBody>
          <a:bodyPr/>
          <a:lstStyle>
            <a:lvl1pPr marL="257168" indent="-25716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defRPr sz="2400">
                <a:solidFill>
                  <a:srgbClr val="585858"/>
                </a:solidFill>
                <a:latin typeface="+mn-lt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100">
                <a:solidFill>
                  <a:srgbClr val="585858"/>
                </a:solidFill>
                <a:latin typeface="+mn-lt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–"/>
              <a:defRPr sz="1800">
                <a:solidFill>
                  <a:srgbClr val="585858"/>
                </a:solidFill>
                <a:latin typeface="+mn-lt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25">
                <a:solidFill>
                  <a:schemeClr val="tx1"/>
                </a:solidFill>
                <a:latin typeface="+mn-lt"/>
              </a:defRPr>
            </a:lvl9pPr>
          </a:lstStyle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58585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Draw the shape shown on squared paper. Count the number of squares found within the shape using your finger tip that covers roughly the area of one squared centimetre (1cm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).</a:t>
            </a: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58585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 it possible to calculate the area in a more efficient way? Can the number of columns and rows of squares help?</a:t>
            </a: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57168" marR="0" lvl="0" indent="-257168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TextBox 19">
            <a:extLst>
              <a:ext uri="{FF2B5EF4-FFF2-40B4-BE49-F238E27FC236}">
                <a16:creationId xmlns:a16="http://schemas.microsoft.com/office/drawing/2014/main" id="{D4498365-690C-4525-ACBE-DE0A274EF55C}"/>
              </a:ext>
            </a:extLst>
          </p:cNvPr>
          <p:cNvSpPr txBox="1"/>
          <p:nvPr/>
        </p:nvSpPr>
        <p:spPr>
          <a:xfrm>
            <a:off x="2055108" y="5349745"/>
            <a:ext cx="8060273" cy="1138773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Char char="●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area of the rectangle is equal to 4 rows of 5 square centimetres,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or 5 columns of 4 square centimetres.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 cm x 5 cm = 5 cm x 4 cm = 20 cm</a:t>
            </a:r>
            <a:r>
              <a:rPr kumimoji="0" lang="en-GB" sz="2000" b="0" i="1" u="none" strike="noStrike" kern="1200" cap="none" spc="0" normalizeH="0" baseline="3000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52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9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0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1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2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5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6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7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8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2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3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9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0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4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5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1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2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2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6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7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1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2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8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9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3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0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7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53" grpId="0" animBg="1"/>
      <p:bldP spid="54" grpId="0" animBg="1"/>
      <p:bldP spid="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D68EC7-E643-4DAE-B161-F8483D582F45}"/>
</file>

<file path=customXml/itemProps2.xml><?xml version="1.0" encoding="utf-8"?>
<ds:datastoreItem xmlns:ds="http://schemas.openxmlformats.org/officeDocument/2006/customXml" ds:itemID="{1E681EF1-8D75-44C7-989A-72CF3E1F8346}"/>
</file>

<file path=customXml/itemProps3.xml><?xml version="1.0" encoding="utf-8"?>
<ds:datastoreItem xmlns:ds="http://schemas.openxmlformats.org/officeDocument/2006/customXml" ds:itemID="{D8619A25-1FF2-4953-82E2-83F77E1AA659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182</Words>
  <Application>Microsoft Office PowerPoint</Application>
  <PresentationFormat>Widescreen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5G-2 Compare and calculate areas</vt:lpstr>
      <vt:lpstr>5G-2 Compare and calculate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5G-2 Compare and calculate areas</dc:title>
  <dc:creator>husselbee, ashleigh</dc:creator>
  <cp:lastModifiedBy>husselbee, ashleigh</cp:lastModifiedBy>
  <cp:revision>1</cp:revision>
  <dcterms:created xsi:type="dcterms:W3CDTF">2021-11-17T14:43:18Z</dcterms:created>
  <dcterms:modified xsi:type="dcterms:W3CDTF">2021-11-17T15:02:11Z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