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Quicksand"/>
      <p:regular r:id="rId19"/>
      <p:bold r:id="rId20"/>
    </p:embeddedFont>
    <p:embeddedFont>
      <p:font typeface="Quicksand Light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4CDE65-B711-4545-8298-858F3F38D24E}">
  <a:tblStyle styleId="{A94CDE65-B711-4545-8298-858F3F38D2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1" Type="http://schemas.openxmlformats.org/officeDocument/2006/relationships/font" Target="fonts/QuicksandLight-regular.fntdata"/><Relationship Id="rId3" Type="http://schemas.openxmlformats.org/officeDocument/2006/relationships/tableStyles" Target="tableStyle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20" Type="http://schemas.openxmlformats.org/officeDocument/2006/relationships/font" Target="fonts/Quicksand-bold.fntdata"/><Relationship Id="rId2" Type="http://schemas.openxmlformats.org/officeDocument/2006/relationships/presProps" Target="pres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Quicksand-regular.fntdata"/><Relationship Id="rId22" Type="http://schemas.openxmlformats.org/officeDocument/2006/relationships/font" Target="fonts/QuicksandLight-bold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ncce.io/dat6-1-s" TargetMode="External"/><Relationship Id="rId3" Type="http://schemas.openxmlformats.org/officeDocument/2006/relationships/hyperlink" Target="https://ncce.io/ogl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question-mark-why-icon-blue-usa-1332062/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quiz-tiles-letters-red-game-test-2074324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thumb-up-hand-like-confirm-go-top-307176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spreadsheet-excel-table-diagram-98491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illustrations/question-mark-why-icon-blue-usa-1332062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5ea948baa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5ea948baa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available online at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ncce.io/dat6-1-s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 Resources are updated regularly — please check that you are using the latest version.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ncce.io/ogl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696ac77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8d696ac77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Question mark: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https://pixabay.com/illustrations/question-mark-why-icon-blue-usa-1332062/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ea948baa0_1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ea948baa0_1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Quiz: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https://pixabay.com/illustrations/quiz-tiles-letters-red-game-test-2074324/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f1e25f00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f1e25f00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Image source: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https://pixabay.com/vectors/thumb-up-hand-like-confirm-go-top-307176/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eb07e6303_5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eb07e6303_5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5ea948baa0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5ea948baa0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Primary – objectives slides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eb07e6303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eb07e6303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Allow time for learners to think, write, pair, share using their whiteboards and pens.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Be aware that some users will not have any prior knowledge of spreadsheets.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Spreadsheet: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https://pixabay.com/vectors/spreadsheet-excel-table-diagram-98491/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f1e25f23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f1e25f23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27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Remind the learners that data in spreadsheets is stored in a table.  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727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Tell the learners that this is an example of some data taken from a spreadsheet.  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727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Discuss possible answers from the group such as scores from a game, age, etc.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f1e25f23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f1e25f23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27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Tell the learners that the data shows the names of children in a class and the number of days that they have been off school during the year.  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727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Click to play the animation. 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7274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Tell the learners that it is important to use data headings in spreadsheets to arrange the data in an organised way so that it can be analysed effectively.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7274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d696ac77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d696ac77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Question mark: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https://pixabay.com/illustrations/question-mark-why-icon-blue-usa-1332062/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d696ac777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d696ac77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eb07e6303_5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eb07e6303_5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It features the different devices on sale in a small computing shop. Explain that it shows the different devices, the price of each device, the number </a:t>
            </a: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of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 devices sold, the subtotal from the sale of each device, and the total income.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Ask the learners some </a:t>
            </a: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example questions, such as “How much does a laptop cost?” (£325.00). Model how you found this information.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f2d44cb3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f2d44cb3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Question 1:    What are the headings in this spreadsheet?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Answer: Fruit, cost, number purchased, and subtotal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Question 2:   What do you think this spreadsheet is showing?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Answer: A shopping list/the cost of fruit purchased 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Question 3:   How much do apples cost?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Answer:   40 pence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Question 4:   What heading appears in cell C1?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Answer: Number purchased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Question 5:   Which is the most expensive fruit on the spreadsheet?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Answer: Grapefruit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Question 6:   How did the person who made the spreadsheet work out the subtotal in cell D4?</a:t>
            </a:r>
            <a:endParaRPr sz="10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Answer:  Multiplied the cost of a kiwi by the number purchased (£0.80 multiplied by 3)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316875" y="4351925"/>
            <a:ext cx="564300" cy="46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14825" l="14223" r="15015" t="14372"/>
          <a:stretch/>
        </p:blipFill>
        <p:spPr>
          <a:xfrm>
            <a:off x="8255175" y="4304125"/>
            <a:ext cx="694023" cy="69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docs.google.com/presentation/d/1Nde0JwBqg7q4w-r8UThSo3_0eKJbDTJRhyMco7tdC9M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1: </a:t>
            </a:r>
            <a:r>
              <a:rPr lang="en-GB"/>
              <a:t>What is a spreadsheet?</a:t>
            </a:r>
            <a:endParaRPr/>
          </a:p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Year 6 </a:t>
            </a:r>
            <a:r>
              <a:rPr lang="en-GB"/>
              <a:t>–</a:t>
            </a:r>
            <a:r>
              <a:rPr lang="en-GB"/>
              <a:t> Data and information –</a:t>
            </a:r>
            <a:r>
              <a:rPr lang="en-GB"/>
              <a:t> Introduction to spreadsheets</a:t>
            </a:r>
            <a:endParaRPr/>
          </a:p>
        </p:txBody>
      </p:sp>
      <p:sp>
        <p:nvSpPr>
          <p:cNvPr id="53" name="Google Shape;53;p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Save a copy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1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31" name="Google Shape;131;p1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Spreadsheet questions</a:t>
            </a: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987" y="1598275"/>
            <a:ext cx="3231024" cy="32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>
            <p:ph idx="2" type="body"/>
          </p:nvPr>
        </p:nvSpPr>
        <p:spPr>
          <a:xfrm>
            <a:off x="311400" y="10176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you ask and answer questions about a spreadsheet?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Spreadsheet quiz</a:t>
            </a:r>
            <a:endParaRPr/>
          </a:p>
        </p:txBody>
      </p:sp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0" name="Google Shape;140;p19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0963" y="1294900"/>
            <a:ext cx="7022074" cy="2545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Ask your questions to the class!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idx="1" type="body"/>
          </p:nvPr>
        </p:nvSpPr>
        <p:spPr>
          <a:xfrm>
            <a:off x="310900" y="1170125"/>
            <a:ext cx="42612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explain the relevance of data headings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ask simple relevant questions which can be answered using data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answer questions from an existing data set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0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confident are you? (1–3)</a:t>
            </a:r>
            <a:endParaRPr/>
          </a:p>
        </p:txBody>
      </p:sp>
      <p:sp>
        <p:nvSpPr>
          <p:cNvPr id="149" name="Google Shape;149;p2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0" name="Google Shape;150;p2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Assessment</a:t>
            </a:r>
            <a:endParaRPr/>
          </a:p>
        </p:txBody>
      </p:sp>
      <p:sp>
        <p:nvSpPr>
          <p:cNvPr id="151" name="Google Shape;151;p20"/>
          <p:cNvSpPr txBox="1"/>
          <p:nvPr/>
        </p:nvSpPr>
        <p:spPr>
          <a:xfrm>
            <a:off x="6185600" y="1292600"/>
            <a:ext cx="1904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3 - Very confident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2" name="Google Shape;152;p20"/>
          <p:cNvSpPr txBox="1"/>
          <p:nvPr/>
        </p:nvSpPr>
        <p:spPr>
          <a:xfrm>
            <a:off x="6263000" y="3414350"/>
            <a:ext cx="1904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1 - Not confident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68224" y="1131670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981799" y="2192558"/>
            <a:ext cx="485775" cy="79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032624" y="3253433"/>
            <a:ext cx="485775" cy="79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6185600" y="2347550"/>
            <a:ext cx="14481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2 - Unsure </a:t>
            </a:r>
            <a:endParaRPr b="1" sz="15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</a:t>
            </a:r>
            <a:r>
              <a:rPr lang="en-GB"/>
              <a:t>dentified questions which can be answered using data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lesson</a:t>
            </a:r>
            <a:endParaRPr/>
          </a:p>
        </p:txBody>
      </p:sp>
      <p:sp>
        <p:nvSpPr>
          <p:cNvPr id="163" name="Google Shape;163;p2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4" name="Google Shape;164;p21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Next lesson, you will…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000"/>
              </a:spcAft>
              <a:buNone/>
            </a:pPr>
            <a:r>
              <a:rPr lang="en-GB"/>
              <a:t>Explain that objects can be described using data</a:t>
            </a:r>
            <a:endParaRPr/>
          </a:p>
        </p:txBody>
      </p:sp>
      <p:sp>
        <p:nvSpPr>
          <p:cNvPr id="165" name="Google Shape;165;p2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To identify questions which can be answered using data</a:t>
            </a:r>
            <a:endParaRPr b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explain the relevance of data headings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answer questions from an existing data set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 can ask simple relevant questions which can be answered using data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/>
          </a:p>
        </p:txBody>
      </p:sp>
      <p:sp>
        <p:nvSpPr>
          <p:cNvPr id="59" name="Google Shape;59;p10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Lesson </a:t>
            </a:r>
            <a:r>
              <a:rPr lang="en-GB"/>
              <a:t>1</a:t>
            </a: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What is a spreadsheet?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Think, write, pair, share:</a:t>
            </a:r>
            <a:r>
              <a:rPr lang="en-GB"/>
              <a:t> What do you know about spreadsheets?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8" name="Google Shape;68;p11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69" name="Google Shape;69;p11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 spreadsheet?</a:t>
            </a:r>
            <a:endParaRPr/>
          </a:p>
        </p:txBody>
      </p:sp>
      <p:sp>
        <p:nvSpPr>
          <p:cNvPr id="70" name="Google Shape;70;p11"/>
          <p:cNvSpPr txBox="1"/>
          <p:nvPr>
            <p:ph idx="2" type="body"/>
          </p:nvPr>
        </p:nvSpPr>
        <p:spPr>
          <a:xfrm>
            <a:off x="310900" y="1017700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spreadsheet is a computer application that allows users to organise, analyse, and store data in a table.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71" name="Google Shape;7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1264" y="1990475"/>
            <a:ext cx="1790677" cy="18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B5BA5"/>
                </a:solidFill>
              </a:rPr>
              <a:t>W</a:t>
            </a:r>
            <a:r>
              <a:rPr lang="en-GB"/>
              <a:t>hat does this data show?</a:t>
            </a:r>
            <a:endParaRPr/>
          </a:p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sp>
        <p:nvSpPr>
          <p:cNvPr id="79" name="Google Shape;79;p12"/>
          <p:cNvSpPr txBox="1"/>
          <p:nvPr/>
        </p:nvSpPr>
        <p:spPr>
          <a:xfrm>
            <a:off x="310900" y="4129925"/>
            <a:ext cx="8430600" cy="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Data in spreadsheets is stored in a table. What might this data be showing? </a:t>
            </a:r>
            <a:endParaRPr/>
          </a:p>
        </p:txBody>
      </p:sp>
      <p:graphicFrame>
        <p:nvGraphicFramePr>
          <p:cNvPr id="80" name="Google Shape;80;p12"/>
          <p:cNvGraphicFramePr/>
          <p:nvPr/>
        </p:nvGraphicFramePr>
        <p:xfrm>
          <a:off x="2464838" y="101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{A94CDE65-B711-4545-8298-858F3F38D24E}</a:tableStyleId>
              </a:tblPr>
              <a:tblGrid>
                <a:gridCol w="548075"/>
                <a:gridCol w="2177000"/>
                <a:gridCol w="1397650"/>
              </a:tblGrid>
              <a:tr h="1000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Reina</a:t>
                      </a:r>
                      <a:endParaRPr sz="16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 sz="16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David</a:t>
                      </a:r>
                      <a:endParaRPr sz="16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13</a:t>
                      </a:r>
                      <a:endParaRPr sz="16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Yiannis</a:t>
                      </a:r>
                      <a:endParaRPr sz="16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 sz="16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Bob</a:t>
                      </a:r>
                      <a:endParaRPr sz="16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sz="16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Amin</a:t>
                      </a:r>
                      <a:endParaRPr sz="16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9</a:t>
                      </a:r>
                      <a:endParaRPr sz="16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430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Petra</a:t>
                      </a:r>
                      <a:endParaRPr sz="16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18</a:t>
                      </a:r>
                      <a:endParaRPr sz="16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idx="2" type="body"/>
          </p:nvPr>
        </p:nvSpPr>
        <p:spPr>
          <a:xfrm>
            <a:off x="310900" y="42699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Data headings allow </a:t>
            </a:r>
            <a:r>
              <a:rPr lang="en-GB"/>
              <a:t>us</a:t>
            </a:r>
            <a:r>
              <a:rPr lang="en-GB"/>
              <a:t> to organise</a:t>
            </a:r>
            <a:r>
              <a:rPr lang="en-GB"/>
              <a:t> the data in a meaningful way.</a:t>
            </a:r>
            <a:endParaRPr/>
          </a:p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Data headings</a:t>
            </a:r>
            <a:endParaRPr/>
          </a:p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</a:t>
            </a:r>
            <a:endParaRPr/>
          </a:p>
        </p:txBody>
      </p:sp>
      <p:graphicFrame>
        <p:nvGraphicFramePr>
          <p:cNvPr id="89" name="Google Shape;89;p13"/>
          <p:cNvGraphicFramePr/>
          <p:nvPr/>
        </p:nvGraphicFramePr>
        <p:xfrm>
          <a:off x="2510638" y="101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{A94CDE65-B711-4545-8298-858F3F38D24E}</a:tableStyleId>
              </a:tblPr>
              <a:tblGrid>
                <a:gridCol w="548075"/>
                <a:gridCol w="1677875"/>
                <a:gridCol w="1896775"/>
              </a:tblGrid>
              <a:tr h="416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rgbClr val="CCCCCC"/>
                    </a:solidFill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Name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Number of days off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Reina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David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13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Yiannis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Bob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Amin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9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  <a:tr h="3829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</a:t>
                      </a:r>
                      <a:endParaRPr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Petra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18</a:t>
                      </a:r>
                      <a:endParaRPr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3"/>
          <p:cNvSpPr/>
          <p:nvPr/>
        </p:nvSpPr>
        <p:spPr>
          <a:xfrm rot="-1376301">
            <a:off x="6347227" y="985880"/>
            <a:ext cx="1266227" cy="530063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 rot="-1376301">
            <a:off x="4300477" y="985880"/>
            <a:ext cx="1266227" cy="530063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98" name="Google Shape;98;p1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the answer?</a:t>
            </a: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5987" y="1598275"/>
            <a:ext cx="3231024" cy="323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>
            <p:ph idx="2" type="body"/>
          </p:nvPr>
        </p:nvSpPr>
        <p:spPr>
          <a:xfrm>
            <a:off x="311400" y="10176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 you answer the questions using the spreadsheet?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sp>
        <p:nvSpPr>
          <p:cNvPr id="107" name="Google Shape;107;p1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Spreadsheet questions</a:t>
            </a:r>
            <a:endParaRPr/>
          </a:p>
        </p:txBody>
      </p:sp>
      <p:graphicFrame>
        <p:nvGraphicFramePr>
          <p:cNvPr id="108" name="Google Shape;108;p15"/>
          <p:cNvGraphicFramePr/>
          <p:nvPr/>
        </p:nvGraphicFramePr>
        <p:xfrm>
          <a:off x="310900" y="107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{A94CDE65-B711-4545-8298-858F3F38D24E}</a:tableStyleId>
              </a:tblPr>
              <a:tblGrid>
                <a:gridCol w="742375"/>
                <a:gridCol w="1944700"/>
                <a:gridCol w="1944700"/>
                <a:gridCol w="1944700"/>
                <a:gridCol w="1944700"/>
              </a:tblGrid>
              <a:tr h="50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D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624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Fruit</a:t>
                      </a:r>
                      <a:endParaRPr b="1"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Cost</a:t>
                      </a:r>
                      <a:endParaRPr b="1"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Number sold</a:t>
                      </a:r>
                      <a:endParaRPr b="1"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Subtotal</a:t>
                      </a:r>
                      <a:endParaRPr b="1"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0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2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Apples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£0.40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£1.60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9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Bananas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£0.50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9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£4.50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977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4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Kiwi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£0.80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3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£2.40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0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Grapefruit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£1.00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£1.00</a:t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0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6</a:t>
                      </a:r>
                      <a:endParaRPr b="1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Total income:</a:t>
                      </a:r>
                      <a:endParaRPr b="1"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6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£9.50</a:t>
                      </a:r>
                      <a:endParaRPr b="1" sz="16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770" y="1017700"/>
            <a:ext cx="4900455" cy="38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16" name="Google Shape;116;p1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What do you think this spreadsheet is showing?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1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sp>
        <p:nvSpPr>
          <p:cNvPr id="123" name="Google Shape;123;p1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Can you ask simple, relevant questions about the data?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24" name="Google Shape;12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938" y="1017700"/>
            <a:ext cx="4015116" cy="382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CDCD123110943A8C145BF711BC26E" ma:contentTypeVersion="" ma:contentTypeDescription="Create a new document." ma:contentTypeScope="" ma:versionID="57dae5c6343700a44bb75baab134953a">
  <xsd:schema xmlns:xsd="http://www.w3.org/2001/XMLSchema" xmlns:xs="http://www.w3.org/2001/XMLSchema" xmlns:p="http://schemas.microsoft.com/office/2006/metadata/properties" xmlns:ns2="07450488-5eec-4160-8bb9-f4adfc39963a" xmlns:ns3="1c7d9a60-9be0-44eb-8679-1d168711d289" targetNamespace="http://schemas.microsoft.com/office/2006/metadata/properties" ma:root="true" ma:fieldsID="4b15388e3eceff410b5b982d4a4e055c" ns2:_="" ns3:_="">
    <xsd:import namespace="07450488-5eec-4160-8bb9-f4adfc39963a"/>
    <xsd:import namespace="1c7d9a60-9be0-44eb-8679-1d168711d2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450488-5eec-4160-8bb9-f4adfc3996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d9a60-9be0-44eb-8679-1d168711d2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DFAAEA-22FC-4DC2-AE91-C2A87E614046}"/>
</file>

<file path=customXml/itemProps2.xml><?xml version="1.0" encoding="utf-8"?>
<ds:datastoreItem xmlns:ds="http://schemas.openxmlformats.org/officeDocument/2006/customXml" ds:itemID="{173B319B-9E14-4F9A-BCE1-2F663DEA8F45}"/>
</file>

<file path=customXml/itemProps3.xml><?xml version="1.0" encoding="utf-8"?>
<ds:datastoreItem xmlns:ds="http://schemas.openxmlformats.org/officeDocument/2006/customXml" ds:itemID="{FCC4DF57-5244-4279-AB07-E1110088E9C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0x010100976CDCD123110943A8C145BF711BC26E</vt:lpwstr>
  </property>
</Properties>
</file>